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24"/>
  </p:notesMasterIdLst>
  <p:sldIdLst>
    <p:sldId id="417" r:id="rId3"/>
    <p:sldId id="377" r:id="rId4"/>
    <p:sldId id="418" r:id="rId5"/>
    <p:sldId id="374" r:id="rId6"/>
    <p:sldId id="419" r:id="rId7"/>
    <p:sldId id="420" r:id="rId8"/>
    <p:sldId id="421" r:id="rId9"/>
    <p:sldId id="378" r:id="rId10"/>
    <p:sldId id="379" r:id="rId11"/>
    <p:sldId id="427" r:id="rId12"/>
    <p:sldId id="423" r:id="rId13"/>
    <p:sldId id="380" r:id="rId14"/>
    <p:sldId id="428" r:id="rId15"/>
    <p:sldId id="429" r:id="rId16"/>
    <p:sldId id="424" r:id="rId17"/>
    <p:sldId id="382" r:id="rId18"/>
    <p:sldId id="426" r:id="rId19"/>
    <p:sldId id="383" r:id="rId20"/>
    <p:sldId id="425" r:id="rId21"/>
    <p:sldId id="375" r:id="rId22"/>
    <p:sldId id="373"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ototheque" initials="P" lastIdx="8" clrIdx="0"/>
  <p:cmAuthor id="1" name="Flo" initials="FD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A8C6"/>
    <a:srgbClr val="3C7483"/>
    <a:srgbClr val="FFFFFF"/>
    <a:srgbClr val="464646"/>
    <a:srgbClr val="F8F8F8"/>
    <a:srgbClr val="CC3399"/>
    <a:srgbClr val="F2F2F2"/>
    <a:srgbClr val="E5F8F6"/>
    <a:srgbClr val="2D5762"/>
    <a:srgbClr val="F3E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92" autoAdjust="0"/>
  </p:normalViewPr>
  <p:slideViewPr>
    <p:cSldViewPr>
      <p:cViewPr>
        <p:scale>
          <a:sx n="58" d="100"/>
          <a:sy n="58" d="100"/>
        </p:scale>
        <p:origin x="896" y="1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Perennou" userId="0b2f8c2c-ba41-42f6-955d-1d8f2cf96a74" providerId="ADAL" clId="{DA2CD734-7D24-43F3-A50A-B641A91589E5}"/>
    <pc:docChg chg="modSld">
      <pc:chgData name="Christian Perennou" userId="0b2f8c2c-ba41-42f6-955d-1d8f2cf96a74" providerId="ADAL" clId="{DA2CD734-7D24-43F3-A50A-B641A91589E5}" dt="2025-01-21T15:43:37.008" v="0" actId="20577"/>
      <pc:docMkLst>
        <pc:docMk/>
      </pc:docMkLst>
      <pc:sldChg chg="modSp mod">
        <pc:chgData name="Christian Perennou" userId="0b2f8c2c-ba41-42f6-955d-1d8f2cf96a74" providerId="ADAL" clId="{DA2CD734-7D24-43F3-A50A-B641A91589E5}" dt="2025-01-21T15:43:37.008" v="0" actId="20577"/>
        <pc:sldMkLst>
          <pc:docMk/>
          <pc:sldMk cId="1033050157" sldId="377"/>
        </pc:sldMkLst>
        <pc:spChg chg="mod">
          <ac:chgData name="Christian Perennou" userId="0b2f8c2c-ba41-42f6-955d-1d8f2cf96a74" providerId="ADAL" clId="{DA2CD734-7D24-43F3-A50A-B641A91589E5}" dt="2025-01-21T15:43:37.008" v="0" actId="20577"/>
          <ac:spMkLst>
            <pc:docMk/>
            <pc:sldMk cId="1033050157" sldId="377"/>
            <ac:spMk id="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B7B623-C678-4B3E-A1DA-DE96796120D1}" type="datetimeFigureOut">
              <a:rPr lang="fr-FR" smtClean="0"/>
              <a:pPr/>
              <a:t>26/02/2025</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43C509-1452-406A-BA40-A5B4C8EDAD44}" type="slidenum">
              <a:rPr lang="fr-FR" smtClean="0"/>
              <a:pPr/>
              <a:t>‹N°›</a:t>
            </a:fld>
            <a:endParaRPr lang="fr-FR"/>
          </a:p>
        </p:txBody>
      </p:sp>
    </p:spTree>
    <p:extLst>
      <p:ext uri="{BB962C8B-B14F-4D97-AF65-F5344CB8AC3E}">
        <p14:creationId xmlns:p14="http://schemas.microsoft.com/office/powerpoint/2010/main" val="238947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ère de couvertu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 y="5373216"/>
            <a:ext cx="8666132" cy="1484784"/>
          </a:xfrm>
        </p:spPr>
        <p:txBody>
          <a:bodyPr>
            <a:normAutofit/>
          </a:bodyPr>
          <a:lstStyle>
            <a:lvl1pPr>
              <a:defRPr sz="6000" cap="small" baseline="0">
                <a:solidFill>
                  <a:schemeClr val="tx2"/>
                </a:solidFill>
                <a:latin typeface="Biko" pitchFamily="50" charset="0"/>
              </a:defRPr>
            </a:lvl1pPr>
          </a:lstStyle>
          <a:p>
            <a:r>
              <a:rPr lang="fr-FR" dirty="0"/>
              <a:t>TOUR DU VALAT</a:t>
            </a:r>
          </a:p>
        </p:txBody>
      </p:sp>
      <p:grpSp>
        <p:nvGrpSpPr>
          <p:cNvPr id="4" name="Groupe 3"/>
          <p:cNvGrpSpPr/>
          <p:nvPr userDrawn="1"/>
        </p:nvGrpSpPr>
        <p:grpSpPr>
          <a:xfrm>
            <a:off x="2639" y="-7905"/>
            <a:ext cx="12189361" cy="5215525"/>
            <a:chOff x="186495" y="590860"/>
            <a:chExt cx="8576191" cy="4960081"/>
          </a:xfrm>
        </p:grpSpPr>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16" t="39030" r="30736" b="22701"/>
            <a:stretch/>
          </p:blipFill>
          <p:spPr bwMode="auto">
            <a:xfrm>
              <a:off x="1466917" y="597129"/>
              <a:ext cx="6787411"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17" t="39030" r="70009" b="22701"/>
            <a:stretch/>
          </p:blipFill>
          <p:spPr bwMode="auto">
            <a:xfrm flipH="1">
              <a:off x="1034149" y="597129"/>
              <a:ext cx="432767"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17" t="39030" r="70009" b="22711"/>
            <a:stretch/>
          </p:blipFill>
          <p:spPr bwMode="auto">
            <a:xfrm>
              <a:off x="601382" y="598378"/>
              <a:ext cx="432767" cy="495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428" t="39030" r="70009" b="22701"/>
            <a:stretch/>
          </p:blipFill>
          <p:spPr bwMode="auto">
            <a:xfrm>
              <a:off x="186495" y="597129"/>
              <a:ext cx="414887"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8145" t="39030" r="30745" b="22653"/>
            <a:stretch/>
          </p:blipFill>
          <p:spPr bwMode="auto">
            <a:xfrm flipH="1">
              <a:off x="8254327" y="590860"/>
              <a:ext cx="179736" cy="4960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8145" t="39030" r="30736" b="22653"/>
            <a:stretch/>
          </p:blipFill>
          <p:spPr bwMode="auto">
            <a:xfrm flipH="1">
              <a:off x="8581553" y="590860"/>
              <a:ext cx="181133" cy="4960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8145" t="39030" r="30944" b="22701"/>
            <a:stretch/>
          </p:blipFill>
          <p:spPr bwMode="auto">
            <a:xfrm>
              <a:off x="8434064" y="597129"/>
              <a:ext cx="147489"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2" name="Imag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932012" y="5523409"/>
            <a:ext cx="3002549" cy="1138191"/>
          </a:xfrm>
          <a:prstGeom prst="rect">
            <a:avLst/>
          </a:prstGeom>
        </p:spPr>
      </p:pic>
    </p:spTree>
    <p:extLst>
      <p:ext uri="{BB962C8B-B14F-4D97-AF65-F5344CB8AC3E}">
        <p14:creationId xmlns:p14="http://schemas.microsoft.com/office/powerpoint/2010/main" val="4224829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ection 2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617735" y="1"/>
            <a:ext cx="11574265" cy="404664"/>
          </a:xfrm>
          <a:solidFill>
            <a:srgbClr val="7CCECF"/>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18719" y="427585"/>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4"/>
            <a:ext cx="617737" cy="404665"/>
          </a:xfrm>
          <a:prstGeom prst="rect">
            <a:avLst/>
          </a:prstGeom>
        </p:spPr>
      </p:pic>
      <p:sp>
        <p:nvSpPr>
          <p:cNvPr id="6" name="Espace réservé pour une image  2"/>
          <p:cNvSpPr>
            <a:spLocks noGrp="1"/>
          </p:cNvSpPr>
          <p:nvPr>
            <p:ph type="pic" sz="quarter" idx="10"/>
          </p:nvPr>
        </p:nvSpPr>
        <p:spPr>
          <a:xfrm>
            <a:off x="6127214" y="404667"/>
            <a:ext cx="6096000" cy="6453187"/>
          </a:xfrm>
        </p:spPr>
        <p:txBody>
          <a:bodyPr/>
          <a:lstStyle/>
          <a:p>
            <a:endParaRPr lang="fr-FR"/>
          </a:p>
        </p:txBody>
      </p:sp>
    </p:spTree>
    <p:extLst>
      <p:ext uri="{BB962C8B-B14F-4D97-AF65-F5344CB8AC3E}">
        <p14:creationId xmlns:p14="http://schemas.microsoft.com/office/powerpoint/2010/main" val="2043837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3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498052" y="1"/>
            <a:ext cx="11693953" cy="404664"/>
          </a:xfrm>
          <a:solidFill>
            <a:srgbClr val="306A81"/>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3" name="Sous-titre 2"/>
          <p:cNvSpPr>
            <a:spLocks noGrp="1"/>
          </p:cNvSpPr>
          <p:nvPr>
            <p:ph type="subTitle" idx="1" hasCustomPrompt="1"/>
          </p:nvPr>
        </p:nvSpPr>
        <p:spPr>
          <a:xfrm>
            <a:off x="512613" y="1124744"/>
            <a:ext cx="11166779"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54"/>
            <a:ext cx="12192000" cy="389763"/>
          </a:xfrm>
        </p:spPr>
        <p:txBody>
          <a:bodyPr>
            <a:normAutofit/>
          </a:bodyPr>
          <a:lstStyle>
            <a:lvl1pPr marL="0" indent="0" algn="ctr">
              <a:buNone/>
              <a:defRPr sz="1800" b="1" cap="none" spc="400" baseline="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98048" cy="404664"/>
          </a:xfrm>
          <a:prstGeom prst="rect">
            <a:avLst/>
          </a:prstGeom>
        </p:spPr>
      </p:pic>
    </p:spTree>
    <p:extLst>
      <p:ext uri="{BB962C8B-B14F-4D97-AF65-F5344CB8AC3E}">
        <p14:creationId xmlns:p14="http://schemas.microsoft.com/office/powerpoint/2010/main" val="2020259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3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98051" y="1"/>
            <a:ext cx="11693951" cy="404664"/>
          </a:xfrm>
          <a:solidFill>
            <a:srgbClr val="306A81"/>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609600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98048" cy="404664"/>
          </a:xfrm>
          <a:prstGeom prst="rect">
            <a:avLst/>
          </a:prstGeom>
        </p:spPr>
      </p:pic>
      <p:sp>
        <p:nvSpPr>
          <p:cNvPr id="5" name="Espace réservé pour une image  2"/>
          <p:cNvSpPr>
            <a:spLocks noGrp="1"/>
          </p:cNvSpPr>
          <p:nvPr>
            <p:ph type="pic" sz="quarter" idx="10"/>
          </p:nvPr>
        </p:nvSpPr>
        <p:spPr>
          <a:xfrm>
            <a:off x="0" y="404815"/>
            <a:ext cx="6096000" cy="6453187"/>
          </a:xfrm>
        </p:spPr>
        <p:txBody>
          <a:bodyPr/>
          <a:lstStyle/>
          <a:p>
            <a:endParaRPr lang="fr-FR"/>
          </a:p>
        </p:txBody>
      </p:sp>
    </p:spTree>
    <p:extLst>
      <p:ext uri="{BB962C8B-B14F-4D97-AF65-F5344CB8AC3E}">
        <p14:creationId xmlns:p14="http://schemas.microsoft.com/office/powerpoint/2010/main" val="2130069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3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98051" y="1"/>
            <a:ext cx="11693951" cy="404664"/>
          </a:xfrm>
          <a:solidFill>
            <a:srgbClr val="306A81"/>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98048" cy="404664"/>
          </a:xfrm>
          <a:prstGeom prst="rect">
            <a:avLst/>
          </a:prstGeom>
        </p:spPr>
      </p:pic>
      <p:sp>
        <p:nvSpPr>
          <p:cNvPr id="5" name="Espace réservé pour une image  2"/>
          <p:cNvSpPr>
            <a:spLocks noGrp="1"/>
          </p:cNvSpPr>
          <p:nvPr>
            <p:ph type="pic" sz="quarter" idx="10"/>
          </p:nvPr>
        </p:nvSpPr>
        <p:spPr>
          <a:xfrm>
            <a:off x="6096000" y="394032"/>
            <a:ext cx="6096000" cy="6453187"/>
          </a:xfrm>
        </p:spPr>
        <p:txBody>
          <a:bodyPr/>
          <a:lstStyle/>
          <a:p>
            <a:endParaRPr lang="fr-FR"/>
          </a:p>
        </p:txBody>
      </p:sp>
    </p:spTree>
    <p:extLst>
      <p:ext uri="{BB962C8B-B14F-4D97-AF65-F5344CB8AC3E}">
        <p14:creationId xmlns:p14="http://schemas.microsoft.com/office/powerpoint/2010/main" val="7173048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4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617733" y="1"/>
            <a:ext cx="11574267" cy="404664"/>
          </a:xfrm>
          <a:solidFill>
            <a:srgbClr val="A6A6A6"/>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3" name="Sous-titre 2"/>
          <p:cNvSpPr>
            <a:spLocks noGrp="1"/>
          </p:cNvSpPr>
          <p:nvPr>
            <p:ph type="subTitle" idx="1" hasCustomPrompt="1"/>
          </p:nvPr>
        </p:nvSpPr>
        <p:spPr>
          <a:xfrm>
            <a:off x="512613" y="1124744"/>
            <a:ext cx="11166779"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54"/>
            <a:ext cx="12192000" cy="389763"/>
          </a:xfrm>
        </p:spPr>
        <p:txBody>
          <a:bodyPr>
            <a:normAutofit/>
          </a:bodyPr>
          <a:lstStyle>
            <a:lvl1pPr marL="0" indent="0" algn="ctr">
              <a:buNone/>
              <a:defRPr sz="1800" b="1" cap="none" spc="40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4" name="Imag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617734" cy="404664"/>
          </a:xfrm>
          <a:prstGeom prst="rect">
            <a:avLst/>
          </a:prstGeom>
        </p:spPr>
      </p:pic>
    </p:spTree>
    <p:extLst>
      <p:ext uri="{BB962C8B-B14F-4D97-AF65-F5344CB8AC3E}">
        <p14:creationId xmlns:p14="http://schemas.microsoft.com/office/powerpoint/2010/main" val="712972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4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617733" y="1"/>
            <a:ext cx="11574267" cy="404664"/>
          </a:xfrm>
          <a:solidFill>
            <a:schemeClr val="accent6">
              <a:lumMod val="65000"/>
            </a:schemeClr>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609600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617734" cy="404664"/>
          </a:xfrm>
          <a:prstGeom prst="rect">
            <a:avLst/>
          </a:prstGeom>
        </p:spPr>
      </p:pic>
      <p:sp>
        <p:nvSpPr>
          <p:cNvPr id="5" name="Espace réservé pour une image  2"/>
          <p:cNvSpPr>
            <a:spLocks noGrp="1"/>
          </p:cNvSpPr>
          <p:nvPr>
            <p:ph type="pic" sz="quarter" idx="10"/>
          </p:nvPr>
        </p:nvSpPr>
        <p:spPr>
          <a:xfrm>
            <a:off x="0" y="404815"/>
            <a:ext cx="6096000" cy="6453187"/>
          </a:xfrm>
        </p:spPr>
        <p:txBody>
          <a:bodyPr/>
          <a:lstStyle/>
          <a:p>
            <a:endParaRPr lang="fr-FR"/>
          </a:p>
        </p:txBody>
      </p:sp>
    </p:spTree>
    <p:extLst>
      <p:ext uri="{BB962C8B-B14F-4D97-AF65-F5344CB8AC3E}">
        <p14:creationId xmlns:p14="http://schemas.microsoft.com/office/powerpoint/2010/main" val="4177075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ection 4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617733" y="1"/>
            <a:ext cx="11574267" cy="404664"/>
          </a:xfrm>
          <a:solidFill>
            <a:schemeClr val="accent6">
              <a:lumMod val="65000"/>
            </a:schemeClr>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5983" y="404440"/>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617734" cy="404664"/>
          </a:xfrm>
          <a:prstGeom prst="rect">
            <a:avLst/>
          </a:prstGeom>
        </p:spPr>
      </p:pic>
      <p:sp>
        <p:nvSpPr>
          <p:cNvPr id="5" name="Espace réservé pour une image  2"/>
          <p:cNvSpPr>
            <a:spLocks noGrp="1"/>
          </p:cNvSpPr>
          <p:nvPr>
            <p:ph type="pic" sz="quarter" idx="10"/>
          </p:nvPr>
        </p:nvSpPr>
        <p:spPr>
          <a:xfrm>
            <a:off x="6096000" y="404815"/>
            <a:ext cx="6096000" cy="6453187"/>
          </a:xfrm>
        </p:spPr>
        <p:txBody>
          <a:bodyPr/>
          <a:lstStyle/>
          <a:p>
            <a:endParaRPr lang="fr-FR"/>
          </a:p>
        </p:txBody>
      </p:sp>
    </p:spTree>
    <p:extLst>
      <p:ext uri="{BB962C8B-B14F-4D97-AF65-F5344CB8AC3E}">
        <p14:creationId xmlns:p14="http://schemas.microsoft.com/office/powerpoint/2010/main" val="1529650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5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498048" y="1"/>
            <a:ext cx="11693952" cy="404664"/>
          </a:xfrm>
          <a:solidFill>
            <a:schemeClr val="bg2">
              <a:lumMod val="50000"/>
            </a:schemeClr>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3" name="Sous-titre 2"/>
          <p:cNvSpPr>
            <a:spLocks noGrp="1"/>
          </p:cNvSpPr>
          <p:nvPr>
            <p:ph type="subTitle" idx="1" hasCustomPrompt="1"/>
          </p:nvPr>
        </p:nvSpPr>
        <p:spPr>
          <a:xfrm>
            <a:off x="512613" y="1124744"/>
            <a:ext cx="11166779"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54"/>
            <a:ext cx="12192000" cy="389763"/>
          </a:xfrm>
        </p:spPr>
        <p:txBody>
          <a:bodyPr>
            <a:normAutofit/>
          </a:bodyPr>
          <a:lstStyle>
            <a:lvl1pPr marL="0" indent="0" algn="ctr">
              <a:buNone/>
              <a:defRPr sz="1800" b="1" cap="none" spc="400" baseline="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4" name="Imag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98048" cy="404664"/>
          </a:xfrm>
          <a:prstGeom prst="rect">
            <a:avLst/>
          </a:prstGeom>
        </p:spPr>
      </p:pic>
    </p:spTree>
    <p:extLst>
      <p:ext uri="{BB962C8B-B14F-4D97-AF65-F5344CB8AC3E}">
        <p14:creationId xmlns:p14="http://schemas.microsoft.com/office/powerpoint/2010/main" val="13682272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5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98048" y="1"/>
            <a:ext cx="11693952" cy="404664"/>
          </a:xfrm>
          <a:solidFill>
            <a:schemeClr val="bg2">
              <a:lumMod val="50000"/>
            </a:schemeClr>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609600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98048" cy="404664"/>
          </a:xfrm>
          <a:prstGeom prst="rect">
            <a:avLst/>
          </a:prstGeom>
        </p:spPr>
      </p:pic>
      <p:sp>
        <p:nvSpPr>
          <p:cNvPr id="5" name="Espace réservé pour une image  2"/>
          <p:cNvSpPr>
            <a:spLocks noGrp="1"/>
          </p:cNvSpPr>
          <p:nvPr>
            <p:ph type="pic" sz="quarter" idx="10"/>
          </p:nvPr>
        </p:nvSpPr>
        <p:spPr>
          <a:xfrm>
            <a:off x="0" y="404815"/>
            <a:ext cx="6096000" cy="6453187"/>
          </a:xfrm>
        </p:spPr>
        <p:txBody>
          <a:bodyPr/>
          <a:lstStyle/>
          <a:p>
            <a:endParaRPr lang="fr-FR"/>
          </a:p>
        </p:txBody>
      </p:sp>
    </p:spTree>
    <p:extLst>
      <p:ext uri="{BB962C8B-B14F-4D97-AF65-F5344CB8AC3E}">
        <p14:creationId xmlns:p14="http://schemas.microsoft.com/office/powerpoint/2010/main" val="4182423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ection 5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98048" y="1"/>
            <a:ext cx="11693952" cy="404664"/>
          </a:xfrm>
          <a:solidFill>
            <a:schemeClr val="bg2">
              <a:lumMod val="50000"/>
            </a:schemeClr>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0" y="404667"/>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98048" cy="404664"/>
          </a:xfrm>
          <a:prstGeom prst="rect">
            <a:avLst/>
          </a:prstGeom>
        </p:spPr>
      </p:pic>
      <p:sp>
        <p:nvSpPr>
          <p:cNvPr id="5" name="Espace réservé pour une image  2"/>
          <p:cNvSpPr>
            <a:spLocks noGrp="1"/>
          </p:cNvSpPr>
          <p:nvPr>
            <p:ph type="pic" sz="quarter" idx="10"/>
          </p:nvPr>
        </p:nvSpPr>
        <p:spPr>
          <a:xfrm>
            <a:off x="6096000" y="404667"/>
            <a:ext cx="6096000" cy="6453187"/>
          </a:xfrm>
        </p:spPr>
        <p:txBody>
          <a:bodyPr/>
          <a:lstStyle/>
          <a:p>
            <a:endParaRPr lang="fr-FR"/>
          </a:p>
        </p:txBody>
      </p:sp>
    </p:spTree>
    <p:extLst>
      <p:ext uri="{BB962C8B-B14F-4D97-AF65-F5344CB8AC3E}">
        <p14:creationId xmlns:p14="http://schemas.microsoft.com/office/powerpoint/2010/main" val="2683109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Intercalaire section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normAutofit/>
          </a:bodyPr>
          <a:lstStyle>
            <a:lvl1pPr>
              <a:defRPr sz="3200" cap="small" baseline="0">
                <a:solidFill>
                  <a:schemeClr val="tx2"/>
                </a:solidFill>
              </a:defRPr>
            </a:lvl1pPr>
          </a:lstStyle>
          <a:p>
            <a:r>
              <a:rPr lang="fr-FR" dirty="0"/>
              <a:t>MODIFIEZ LE STYLE DU TITRE</a:t>
            </a:r>
          </a:p>
        </p:txBody>
      </p:sp>
    </p:spTree>
    <p:extLst>
      <p:ext uri="{BB962C8B-B14F-4D97-AF65-F5344CB8AC3E}">
        <p14:creationId xmlns:p14="http://schemas.microsoft.com/office/powerpoint/2010/main" val="3637606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ème de couverture">
    <p:spTree>
      <p:nvGrpSpPr>
        <p:cNvPr id="1" name=""/>
        <p:cNvGrpSpPr/>
        <p:nvPr/>
      </p:nvGrpSpPr>
      <p:grpSpPr>
        <a:xfrm>
          <a:off x="0" y="0"/>
          <a:ext cx="0" cy="0"/>
          <a:chOff x="0" y="0"/>
          <a:chExt cx="0" cy="0"/>
        </a:xfrm>
      </p:grpSpPr>
      <p:pic>
        <p:nvPicPr>
          <p:cNvPr id="12" name="Imag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9864" y="897589"/>
            <a:ext cx="10032274" cy="3340608"/>
          </a:xfrm>
          <a:prstGeom prst="rect">
            <a:avLst/>
          </a:prstGeom>
        </p:spPr>
      </p:pic>
      <p:grpSp>
        <p:nvGrpSpPr>
          <p:cNvPr id="17" name="Groupe 16"/>
          <p:cNvGrpSpPr/>
          <p:nvPr userDrawn="1"/>
        </p:nvGrpSpPr>
        <p:grpSpPr>
          <a:xfrm>
            <a:off x="867113" y="5494596"/>
            <a:ext cx="2485066" cy="769441"/>
            <a:chOff x="877388" y="5493813"/>
            <a:chExt cx="2019116" cy="769441"/>
          </a:xfrm>
        </p:grpSpPr>
        <p:sp>
          <p:nvSpPr>
            <p:cNvPr id="14" name="ZoneTexte 13"/>
            <p:cNvSpPr txBox="1"/>
            <p:nvPr userDrawn="1"/>
          </p:nvSpPr>
          <p:spPr>
            <a:xfrm>
              <a:off x="877388" y="5493813"/>
              <a:ext cx="2019116" cy="769441"/>
            </a:xfrm>
            <a:prstGeom prst="rect">
              <a:avLst/>
            </a:prstGeom>
            <a:noFill/>
          </p:spPr>
          <p:txBody>
            <a:bodyPr wrap="square" rtlCol="0">
              <a:spAutoFit/>
            </a:bodyPr>
            <a:lstStyle/>
            <a:p>
              <a:pPr algn="ctr">
                <a:lnSpc>
                  <a:spcPct val="80000"/>
                </a:lnSpc>
              </a:pPr>
              <a:r>
                <a:rPr lang="fr-FR" sz="1100" b="1" dirty="0">
                  <a:solidFill>
                    <a:schemeClr val="tx2"/>
                  </a:solidFill>
                  <a:latin typeface="Arial" panose="020B0604020202020204" pitchFamily="34" charset="0"/>
                  <a:cs typeface="Arial" panose="020B0604020202020204" pitchFamily="34" charset="0"/>
                </a:rPr>
                <a:t>Rejoignez-nous</a:t>
              </a:r>
            </a:p>
            <a:p>
              <a:pPr algn="ctr">
                <a:lnSpc>
                  <a:spcPct val="80000"/>
                </a:lnSpc>
              </a:pPr>
              <a:endParaRPr lang="fr-FR" sz="1100" b="1" dirty="0">
                <a:solidFill>
                  <a:schemeClr val="tx2"/>
                </a:solidFill>
                <a:latin typeface="Arial" panose="020B0604020202020204" pitchFamily="34" charset="0"/>
                <a:cs typeface="Arial" panose="020B0604020202020204" pitchFamily="34" charset="0"/>
              </a:endParaRPr>
            </a:p>
            <a:p>
              <a:pPr>
                <a:lnSpc>
                  <a:spcPct val="80000"/>
                </a:lnSpc>
              </a:pPr>
              <a:endParaRPr lang="fr-FR" sz="1100" b="1" dirty="0">
                <a:solidFill>
                  <a:schemeClr val="tx2"/>
                </a:solidFill>
                <a:latin typeface="Arial" panose="020B0604020202020204" pitchFamily="34" charset="0"/>
                <a:cs typeface="Arial" panose="020B0604020202020204" pitchFamily="34" charset="0"/>
              </a:endParaRPr>
            </a:p>
            <a:p>
              <a:pPr algn="ctr">
                <a:lnSpc>
                  <a:spcPct val="80000"/>
                </a:lnSpc>
              </a:pPr>
              <a:endParaRPr lang="fr-FR" sz="1100" b="1" dirty="0">
                <a:solidFill>
                  <a:srgbClr val="68BCB7"/>
                </a:solidFill>
                <a:latin typeface="Arial" panose="020B0604020202020204" pitchFamily="34" charset="0"/>
                <a:cs typeface="Arial" panose="020B0604020202020204" pitchFamily="34" charset="0"/>
              </a:endParaRPr>
            </a:p>
            <a:p>
              <a:pPr algn="ctr">
                <a:lnSpc>
                  <a:spcPct val="80000"/>
                </a:lnSpc>
              </a:pPr>
              <a:r>
                <a:rPr lang="fr-FR" sz="1100" b="1" dirty="0">
                  <a:solidFill>
                    <a:schemeClr val="tx2"/>
                  </a:solidFill>
                  <a:latin typeface="Arial" panose="020B0604020202020204" pitchFamily="34" charset="0"/>
                  <a:cs typeface="Arial" panose="020B0604020202020204" pitchFamily="34" charset="0"/>
                </a:rPr>
                <a:t>www.tourduvalat.org</a:t>
              </a:r>
            </a:p>
          </p:txBody>
        </p:sp>
        <p:pic>
          <p:nvPicPr>
            <p:cNvPr id="15" name="Image 14"/>
            <p:cNvPicPr/>
            <p:nvPr userDrawn="1"/>
          </p:nvPicPr>
          <p:blipFill>
            <a:blip r:embed="rId3" cstate="print">
              <a:clrChange>
                <a:clrFrom>
                  <a:srgbClr val="FFFFFF"/>
                </a:clrFrom>
                <a:clrTo>
                  <a:srgbClr val="FFFFFF">
                    <a:alpha val="0"/>
                  </a:srgbClr>
                </a:clrTo>
              </a:clrChange>
            </a:blip>
            <a:srcRect l="25394" t="52137" r="64457" b="44351"/>
            <a:stretch>
              <a:fillRect/>
            </a:stretch>
          </p:blipFill>
          <p:spPr bwMode="auto">
            <a:xfrm>
              <a:off x="1463471" y="5759960"/>
              <a:ext cx="846950" cy="237146"/>
            </a:xfrm>
            <a:prstGeom prst="rect">
              <a:avLst/>
            </a:prstGeom>
            <a:noFill/>
            <a:ln w="9525">
              <a:noFill/>
              <a:miter lim="800000"/>
              <a:headEnd/>
              <a:tailEnd/>
            </a:ln>
          </p:spPr>
        </p:pic>
      </p:grpSp>
      <p:pic>
        <p:nvPicPr>
          <p:cNvPr id="8" name="Imag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80740" y="5121844"/>
            <a:ext cx="3002549" cy="1138191"/>
          </a:xfrm>
          <a:prstGeom prst="rect">
            <a:avLst/>
          </a:prstGeom>
        </p:spPr>
      </p:pic>
    </p:spTree>
    <p:extLst>
      <p:ext uri="{BB962C8B-B14F-4D97-AF65-F5344CB8AC3E}">
        <p14:creationId xmlns:p14="http://schemas.microsoft.com/office/powerpoint/2010/main" val="2635544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8" name="Picture 5" descr="S:\Logo\Logo_SWOS.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04801" y="228600"/>
            <a:ext cx="2005433" cy="685800"/>
          </a:xfrm>
          <a:prstGeom prst="rect">
            <a:avLst/>
          </a:prstGeom>
          <a:noFill/>
          <a:extLst>
            <a:ext uri="{909E8E84-426E-40DD-AFC4-6F175D3DCCD1}">
              <a14:hiddenFill xmlns:a14="http://schemas.microsoft.com/office/drawing/2010/main">
                <a:solidFill>
                  <a:srgbClr val="FFFFFF"/>
                </a:solidFill>
              </a14:hiddenFill>
            </a:ext>
          </a:extLst>
        </p:spPr>
      </p:pic>
      <p:sp>
        <p:nvSpPr>
          <p:cNvPr id="5" name="Fußzeilenplatzhalter 4"/>
          <p:cNvSpPr>
            <a:spLocks noGrp="1"/>
          </p:cNvSpPr>
          <p:nvPr>
            <p:ph type="ftr" sz="quarter" idx="10"/>
          </p:nvPr>
        </p:nvSpPr>
        <p:spPr>
          <a:xfrm>
            <a:off x="4165600" y="6356356"/>
            <a:ext cx="3860800" cy="365125"/>
          </a:xfrm>
          <a:prstGeom prst="rect">
            <a:avLst/>
          </a:prstGeom>
        </p:spPr>
        <p:txBody>
          <a:bodyPr/>
          <a:lstStyle/>
          <a:p>
            <a:endParaRPr lang="de-DE"/>
          </a:p>
        </p:txBody>
      </p:sp>
      <p:sp>
        <p:nvSpPr>
          <p:cNvPr id="13" name="Foliennummernplatzhalter 12"/>
          <p:cNvSpPr>
            <a:spLocks noGrp="1"/>
          </p:cNvSpPr>
          <p:nvPr>
            <p:ph type="sldNum" sz="quarter" idx="11"/>
          </p:nvPr>
        </p:nvSpPr>
        <p:spPr>
          <a:xfrm>
            <a:off x="8737600" y="6356356"/>
            <a:ext cx="2844800" cy="365125"/>
          </a:xfrm>
          <a:prstGeom prst="rect">
            <a:avLst/>
          </a:prstGeom>
        </p:spPr>
        <p:txBody>
          <a:bodyPr/>
          <a:lstStyle>
            <a:lvl1pPr>
              <a:defRPr>
                <a:solidFill>
                  <a:schemeClr val="tx2"/>
                </a:solidFill>
              </a:defRPr>
            </a:lvl1pPr>
          </a:lstStyle>
          <a:p>
            <a:fld id="{4014540C-7F38-4FF5-8684-37FBB7AFA991}" type="slidenum">
              <a:rPr lang="de-DE" smtClean="0"/>
              <a:pPr/>
              <a:t>‹N°›</a:t>
            </a:fld>
            <a:endParaRPr lang="de-DE" dirty="0"/>
          </a:p>
        </p:txBody>
      </p:sp>
      <p:sp>
        <p:nvSpPr>
          <p:cNvPr id="2" name="Title 1"/>
          <p:cNvSpPr>
            <a:spLocks noGrp="1"/>
          </p:cNvSpPr>
          <p:nvPr>
            <p:ph type="title" hasCustomPrompt="1"/>
          </p:nvPr>
        </p:nvSpPr>
        <p:spPr>
          <a:xfrm>
            <a:off x="3454400" y="274638"/>
            <a:ext cx="8128000" cy="639762"/>
          </a:xfrm>
          <a:prstGeom prst="rect">
            <a:avLst/>
          </a:prstGeom>
        </p:spPr>
        <p:txBody>
          <a:bodyPr/>
          <a:lstStyle>
            <a:lvl1pPr algn="l">
              <a:defRPr sz="3600">
                <a:solidFill>
                  <a:schemeClr val="tx2"/>
                </a:solidFill>
              </a:defRPr>
            </a:lvl1pPr>
          </a:lstStyle>
          <a:p>
            <a:r>
              <a:rPr lang="en-US" dirty="0"/>
              <a:t>Slide title</a:t>
            </a:r>
          </a:p>
        </p:txBody>
      </p:sp>
      <p:sp>
        <p:nvSpPr>
          <p:cNvPr id="4" name="Content Placeholder 3"/>
          <p:cNvSpPr>
            <a:spLocks noGrp="1"/>
          </p:cNvSpPr>
          <p:nvPr>
            <p:ph sz="quarter" idx="12" hasCustomPrompt="1"/>
          </p:nvPr>
        </p:nvSpPr>
        <p:spPr>
          <a:xfrm>
            <a:off x="406400" y="1219200"/>
            <a:ext cx="11176000" cy="5029200"/>
          </a:xfrm>
          <a:prstGeom prst="rect">
            <a:avLst/>
          </a:prstGeom>
        </p:spPr>
        <p:txBody>
          <a:bodyPr/>
          <a:lstStyle>
            <a:lvl1pPr>
              <a:defRPr sz="2400" baseline="0">
                <a:solidFill>
                  <a:schemeClr val="tx2"/>
                </a:solidFill>
              </a:defRPr>
            </a:lvl1pPr>
            <a:lvl2pPr>
              <a:defRPr sz="2000">
                <a:solidFill>
                  <a:schemeClr val="tx2">
                    <a:lumMod val="90000"/>
                    <a:lumOff val="10000"/>
                  </a:schemeClr>
                </a:solidFill>
              </a:defRPr>
            </a:lvl2pPr>
            <a:lvl3pPr>
              <a:defRPr sz="1800">
                <a:solidFill>
                  <a:schemeClr val="tx2">
                    <a:lumMod val="75000"/>
                    <a:lumOff val="25000"/>
                  </a:schemeClr>
                </a:solidFill>
              </a:defRPr>
            </a:lvl3pPr>
            <a:lvl4pPr>
              <a:defRPr sz="1800">
                <a:solidFill>
                  <a:schemeClr val="accent2">
                    <a:lumMod val="75000"/>
                  </a:schemeClr>
                </a:solidFill>
              </a:defRPr>
            </a:lvl4pPr>
            <a:lvl5pPr>
              <a:defRPr sz="1800">
                <a:solidFill>
                  <a:schemeClr val="accent2">
                    <a:lumMod val="75000"/>
                  </a:schemeClr>
                </a:solidFill>
              </a:defRPr>
            </a:lvl5pPr>
          </a:lstStyle>
          <a:p>
            <a:pPr lvl="0"/>
            <a:r>
              <a:rPr lang="en-US" dirty="0"/>
              <a:t>Slide content level 1</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0"/>
          <p:cNvCxnSpPr/>
          <p:nvPr userDrawn="1"/>
        </p:nvCxnSpPr>
        <p:spPr>
          <a:xfrm>
            <a:off x="3454400" y="914400"/>
            <a:ext cx="8839200" cy="0"/>
          </a:xfrm>
          <a:prstGeom prst="line">
            <a:avLst/>
          </a:prstGeom>
          <a:ln w="28575"/>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68021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fld id="{A248B124-2D2E-4B99-814F-49D2D36CEE35}" type="datetimeFigureOut">
              <a:rPr lang="fr-FR" smtClean="0"/>
              <a:t>26/02/2025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3836824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248B124-2D2E-4B99-814F-49D2D36CEE35}" type="datetimeFigureOut">
              <a:rPr lang="fr-FR" smtClean="0"/>
              <a:t>26/02/2025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2045992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248B124-2D2E-4B99-814F-49D2D36CEE35}" type="datetimeFigureOut">
              <a:rPr lang="fr-FR" smtClean="0"/>
              <a:t>26/02/2025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26840273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A248B124-2D2E-4B99-814F-49D2D36CEE35}" type="datetimeFigureOut">
              <a:rPr lang="fr-FR" smtClean="0"/>
              <a:t>26/02/2025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34631533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A248B124-2D2E-4B99-814F-49D2D36CEE35}" type="datetimeFigureOut">
              <a:rPr lang="fr-FR" smtClean="0"/>
              <a:t>26/02/2025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13331284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A248B124-2D2E-4B99-814F-49D2D36CEE35}" type="datetimeFigureOut">
              <a:rPr lang="fr-FR" smtClean="0"/>
              <a:t>26/02/2025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3253312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48B124-2D2E-4B99-814F-49D2D36CEE35}" type="datetimeFigureOut">
              <a:rPr lang="fr-FR" smtClean="0"/>
              <a:t>26/02/2025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29378783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A248B124-2D2E-4B99-814F-49D2D36CEE35}" type="datetimeFigureOut">
              <a:rPr lang="fr-FR" smtClean="0"/>
              <a:t>26/02/2025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1505559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6096000" cy="3429000"/>
          </a:xfrm>
        </p:spPr>
        <p:txBody>
          <a:bodyPr/>
          <a:lstStyle/>
          <a:p>
            <a:endParaRPr lang="fr-FR"/>
          </a:p>
        </p:txBody>
      </p:sp>
      <p:sp>
        <p:nvSpPr>
          <p:cNvPr id="5" name="Espace réservé pour une image  3"/>
          <p:cNvSpPr>
            <a:spLocks noGrp="1"/>
          </p:cNvSpPr>
          <p:nvPr>
            <p:ph type="pic" sz="quarter" idx="11"/>
          </p:nvPr>
        </p:nvSpPr>
        <p:spPr>
          <a:xfrm>
            <a:off x="6096000" y="3459543"/>
            <a:ext cx="6096000" cy="3429000"/>
          </a:xfrm>
        </p:spPr>
        <p:txBody>
          <a:bodyPr/>
          <a:lstStyle/>
          <a:p>
            <a:endParaRPr lang="fr-FR"/>
          </a:p>
        </p:txBody>
      </p:sp>
      <p:sp>
        <p:nvSpPr>
          <p:cNvPr id="7" name="Espace réservé du texte 6"/>
          <p:cNvSpPr>
            <a:spLocks noGrp="1"/>
          </p:cNvSpPr>
          <p:nvPr>
            <p:ph type="body" sz="quarter" idx="12" hasCustomPrompt="1"/>
          </p:nvPr>
        </p:nvSpPr>
        <p:spPr>
          <a:xfrm>
            <a:off x="6096000" y="0"/>
            <a:ext cx="6096000" cy="3429000"/>
          </a:xfrm>
        </p:spPr>
        <p:txBody>
          <a:bodyPr/>
          <a:lstStyle>
            <a:lvl1pPr>
              <a:defRPr sz="2000"/>
            </a:lvl1pPr>
            <a:lvl3pPr>
              <a:defRPr sz="1800"/>
            </a:lvl3pPr>
          </a:lstStyle>
          <a:p>
            <a:pPr lvl="0"/>
            <a:r>
              <a:rPr lang="fr-FR" dirty="0"/>
              <a:t>Titre</a:t>
            </a:r>
          </a:p>
          <a:p>
            <a:pPr lvl="2"/>
            <a:r>
              <a:rPr lang="fr-FR" dirty="0"/>
              <a:t>Contenu</a:t>
            </a:r>
          </a:p>
        </p:txBody>
      </p:sp>
      <p:sp>
        <p:nvSpPr>
          <p:cNvPr id="8" name="Espace réservé du texte 6"/>
          <p:cNvSpPr>
            <a:spLocks noGrp="1"/>
          </p:cNvSpPr>
          <p:nvPr>
            <p:ph type="body" sz="quarter" idx="13" hasCustomPrompt="1"/>
          </p:nvPr>
        </p:nvSpPr>
        <p:spPr>
          <a:xfrm>
            <a:off x="3590" y="3429000"/>
            <a:ext cx="6096000" cy="3429000"/>
          </a:xfrm>
        </p:spPr>
        <p:txBody>
          <a:bodyPr/>
          <a:lstStyle>
            <a:lvl1pPr>
              <a:defRPr sz="2000"/>
            </a:lvl1pPr>
            <a:lvl3pPr>
              <a:defRPr sz="1800"/>
            </a:lvl3pPr>
          </a:lstStyle>
          <a:p>
            <a:pPr lvl="0"/>
            <a:r>
              <a:rPr lang="fr-FR" dirty="0"/>
              <a:t>Titre</a:t>
            </a:r>
          </a:p>
          <a:p>
            <a:pPr lvl="2"/>
            <a:r>
              <a:rPr lang="fr-FR" dirty="0"/>
              <a:t>Contenu</a:t>
            </a:r>
          </a:p>
        </p:txBody>
      </p:sp>
    </p:spTree>
    <p:extLst>
      <p:ext uri="{BB962C8B-B14F-4D97-AF65-F5344CB8AC3E}">
        <p14:creationId xmlns:p14="http://schemas.microsoft.com/office/powerpoint/2010/main" val="4360122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A248B124-2D2E-4B99-814F-49D2D36CEE35}" type="datetimeFigureOut">
              <a:rPr lang="fr-FR" smtClean="0"/>
              <a:t>26/02/2025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8577922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248B124-2D2E-4B99-814F-49D2D36CEE35}" type="datetimeFigureOut">
              <a:rPr lang="fr-FR" smtClean="0"/>
              <a:t>26/02/2025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553074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248B124-2D2E-4B99-814F-49D2D36CEE35}" type="datetimeFigureOut">
              <a:rPr lang="fr-FR" smtClean="0"/>
              <a:t>26/02/2025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E59E8E8-5587-439F-902E-6D44D943AD70}" type="slidenum">
              <a:rPr lang="fr-FR" smtClean="0"/>
              <a:t>‹N°›</a:t>
            </a:fld>
            <a:endParaRPr lang="fr-FR"/>
          </a:p>
        </p:txBody>
      </p:sp>
    </p:spTree>
    <p:extLst>
      <p:ext uri="{BB962C8B-B14F-4D97-AF65-F5344CB8AC3E}">
        <p14:creationId xmlns:p14="http://schemas.microsoft.com/office/powerpoint/2010/main" val="246125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6096000" y="0"/>
            <a:ext cx="6096000" cy="3429000"/>
          </a:xfrm>
        </p:spPr>
        <p:txBody>
          <a:bodyPr/>
          <a:lstStyle/>
          <a:p>
            <a:endParaRPr lang="fr-FR"/>
          </a:p>
        </p:txBody>
      </p:sp>
      <p:sp>
        <p:nvSpPr>
          <p:cNvPr id="5" name="Espace réservé pour une image  3"/>
          <p:cNvSpPr>
            <a:spLocks noGrp="1"/>
          </p:cNvSpPr>
          <p:nvPr>
            <p:ph type="pic" sz="quarter" idx="11"/>
          </p:nvPr>
        </p:nvSpPr>
        <p:spPr>
          <a:xfrm>
            <a:off x="0" y="3429000"/>
            <a:ext cx="6096000" cy="3429000"/>
          </a:xfrm>
        </p:spPr>
        <p:txBody>
          <a:bodyPr/>
          <a:lstStyle/>
          <a:p>
            <a:endParaRPr lang="fr-FR"/>
          </a:p>
        </p:txBody>
      </p:sp>
      <p:sp>
        <p:nvSpPr>
          <p:cNvPr id="7" name="Espace réservé du texte 6"/>
          <p:cNvSpPr>
            <a:spLocks noGrp="1"/>
          </p:cNvSpPr>
          <p:nvPr>
            <p:ph type="body" sz="quarter" idx="12" hasCustomPrompt="1"/>
          </p:nvPr>
        </p:nvSpPr>
        <p:spPr>
          <a:xfrm>
            <a:off x="5041" y="0"/>
            <a:ext cx="6096000" cy="3429000"/>
          </a:xfrm>
        </p:spPr>
        <p:txBody>
          <a:bodyPr/>
          <a:lstStyle>
            <a:lvl1pPr>
              <a:defRPr sz="2000"/>
            </a:lvl1pPr>
            <a:lvl3pPr>
              <a:defRPr sz="1800"/>
            </a:lvl3pPr>
          </a:lstStyle>
          <a:p>
            <a:pPr lvl="0"/>
            <a:r>
              <a:rPr lang="fr-FR" dirty="0"/>
              <a:t>Titre</a:t>
            </a:r>
          </a:p>
          <a:p>
            <a:pPr lvl="2"/>
            <a:r>
              <a:rPr lang="fr-FR" dirty="0"/>
              <a:t>Contenu</a:t>
            </a:r>
          </a:p>
        </p:txBody>
      </p:sp>
      <p:sp>
        <p:nvSpPr>
          <p:cNvPr id="8" name="Espace réservé du texte 6"/>
          <p:cNvSpPr>
            <a:spLocks noGrp="1"/>
          </p:cNvSpPr>
          <p:nvPr>
            <p:ph type="body" sz="quarter" idx="13" hasCustomPrompt="1"/>
          </p:nvPr>
        </p:nvSpPr>
        <p:spPr>
          <a:xfrm>
            <a:off x="6086241" y="3429000"/>
            <a:ext cx="6096000" cy="3429000"/>
          </a:xfrm>
        </p:spPr>
        <p:txBody>
          <a:bodyPr/>
          <a:lstStyle>
            <a:lvl1pPr>
              <a:defRPr sz="2000"/>
            </a:lvl1pPr>
            <a:lvl3pPr>
              <a:defRPr sz="1800"/>
            </a:lvl3pPr>
          </a:lstStyle>
          <a:p>
            <a:pPr lvl="0"/>
            <a:r>
              <a:rPr lang="fr-FR" dirty="0"/>
              <a:t>Titre</a:t>
            </a:r>
          </a:p>
          <a:p>
            <a:pPr lvl="2"/>
            <a:r>
              <a:rPr lang="fr-FR" dirty="0"/>
              <a:t>Contenu</a:t>
            </a:r>
          </a:p>
        </p:txBody>
      </p:sp>
    </p:spTree>
    <p:extLst>
      <p:ext uri="{BB962C8B-B14F-4D97-AF65-F5344CB8AC3E}">
        <p14:creationId xmlns:p14="http://schemas.microsoft.com/office/powerpoint/2010/main" val="2821250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1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616296" y="1"/>
            <a:ext cx="11575708" cy="404664"/>
          </a:xfrm>
          <a:solidFill>
            <a:schemeClr val="accent2"/>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3" name="Sous-titre 2"/>
          <p:cNvSpPr>
            <a:spLocks noGrp="1"/>
          </p:cNvSpPr>
          <p:nvPr>
            <p:ph type="subTitle" idx="1" hasCustomPrompt="1"/>
          </p:nvPr>
        </p:nvSpPr>
        <p:spPr>
          <a:xfrm>
            <a:off x="512613" y="1124744"/>
            <a:ext cx="11166779" cy="5256584"/>
          </a:xfrm>
        </p:spPr>
        <p:txBody>
          <a:bodyPr>
            <a:normAutofit/>
          </a:bodyPr>
          <a:lstStyle>
            <a:lvl1pPr marL="0" indent="0" algn="l">
              <a:buNone/>
              <a:defRPr sz="1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54"/>
            <a:ext cx="12192000" cy="389763"/>
          </a:xfrm>
        </p:spPr>
        <p:txBody>
          <a:bodyPr>
            <a:normAutofit/>
          </a:bodyPr>
          <a:lstStyle>
            <a:lvl1pPr marL="0" indent="0" algn="ctr">
              <a:buNone/>
              <a:defRPr sz="1800" b="1" cap="none" spc="40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946"/>
            <a:ext cx="616292" cy="403719"/>
          </a:xfrm>
          <a:prstGeom prst="rect">
            <a:avLst/>
          </a:prstGeom>
        </p:spPr>
      </p:pic>
    </p:spTree>
    <p:extLst>
      <p:ext uri="{BB962C8B-B14F-4D97-AF65-F5344CB8AC3E}">
        <p14:creationId xmlns:p14="http://schemas.microsoft.com/office/powerpoint/2010/main" val="4045636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1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616296" y="1"/>
            <a:ext cx="11575708" cy="404664"/>
          </a:xfrm>
          <a:solidFill>
            <a:srgbClr val="9FD9D6"/>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609600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946"/>
            <a:ext cx="616292" cy="403719"/>
          </a:xfrm>
          <a:prstGeom prst="rect">
            <a:avLst/>
          </a:prstGeom>
        </p:spPr>
      </p:pic>
      <p:sp>
        <p:nvSpPr>
          <p:cNvPr id="3" name="Espace réservé pour une image  2"/>
          <p:cNvSpPr>
            <a:spLocks noGrp="1"/>
          </p:cNvSpPr>
          <p:nvPr>
            <p:ph type="pic" sz="quarter" idx="10"/>
          </p:nvPr>
        </p:nvSpPr>
        <p:spPr>
          <a:xfrm>
            <a:off x="0" y="404815"/>
            <a:ext cx="6096000" cy="6453187"/>
          </a:xfrm>
        </p:spPr>
        <p:txBody>
          <a:bodyPr/>
          <a:lstStyle/>
          <a:p>
            <a:endParaRPr lang="fr-FR"/>
          </a:p>
        </p:txBody>
      </p:sp>
    </p:spTree>
    <p:extLst>
      <p:ext uri="{BB962C8B-B14F-4D97-AF65-F5344CB8AC3E}">
        <p14:creationId xmlns:p14="http://schemas.microsoft.com/office/powerpoint/2010/main" val="4178807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1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616296" y="1"/>
            <a:ext cx="11575708" cy="404664"/>
          </a:xfrm>
          <a:solidFill>
            <a:srgbClr val="9FD9D6"/>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946"/>
            <a:ext cx="616292" cy="403719"/>
          </a:xfrm>
          <a:prstGeom prst="rect">
            <a:avLst/>
          </a:prstGeom>
        </p:spPr>
      </p:pic>
      <p:sp>
        <p:nvSpPr>
          <p:cNvPr id="5" name="Espace réservé pour une image  2"/>
          <p:cNvSpPr>
            <a:spLocks noGrp="1"/>
          </p:cNvSpPr>
          <p:nvPr>
            <p:ph type="pic" sz="quarter" idx="10"/>
          </p:nvPr>
        </p:nvSpPr>
        <p:spPr>
          <a:xfrm>
            <a:off x="6088587" y="404666"/>
            <a:ext cx="6096000" cy="6453187"/>
          </a:xfrm>
        </p:spPr>
        <p:txBody>
          <a:bodyPr/>
          <a:lstStyle/>
          <a:p>
            <a:endParaRPr lang="fr-FR"/>
          </a:p>
        </p:txBody>
      </p:sp>
    </p:spTree>
    <p:extLst>
      <p:ext uri="{BB962C8B-B14F-4D97-AF65-F5344CB8AC3E}">
        <p14:creationId xmlns:p14="http://schemas.microsoft.com/office/powerpoint/2010/main" val="4230846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2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617735" y="1"/>
            <a:ext cx="11574265" cy="404664"/>
          </a:xfrm>
          <a:solidFill>
            <a:srgbClr val="7CCECF"/>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3" name="Sous-titre 2"/>
          <p:cNvSpPr>
            <a:spLocks noGrp="1"/>
          </p:cNvSpPr>
          <p:nvPr>
            <p:ph type="subTitle" idx="1" hasCustomPrompt="1"/>
          </p:nvPr>
        </p:nvSpPr>
        <p:spPr>
          <a:xfrm>
            <a:off x="512613" y="1124744"/>
            <a:ext cx="11166779"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54"/>
            <a:ext cx="12192000" cy="389763"/>
          </a:xfrm>
        </p:spPr>
        <p:txBody>
          <a:bodyPr>
            <a:normAutofit/>
          </a:bodyPr>
          <a:lstStyle>
            <a:lvl1pPr marL="0" indent="0" algn="ctr">
              <a:buNone/>
              <a:defRPr sz="1800" b="1" cap="none" spc="40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6" name="Image 5"/>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10000" b="90000" l="10000" r="90000">
                        <a14:foregroundMark x1="28125" y1="68605" x2="76719" y2="41085"/>
                        <a14:foregroundMark x1="18281" y1="60271" x2="27969" y2="76163"/>
                        <a14:backgroundMark x1="15937" y1="64729" x2="15937" y2="64729"/>
                        <a14:backgroundMark x1="80938" y1="27907" x2="80938" y2="27907"/>
                      </a14:backgroundRemoval>
                    </a14:imgEffect>
                  </a14:imgLayer>
                </a14:imgProps>
              </a:ext>
              <a:ext uri="{28A0092B-C50C-407E-A947-70E740481C1C}">
                <a14:useLocalDpi xmlns:a14="http://schemas.microsoft.com/office/drawing/2010/main" val="0"/>
              </a:ext>
            </a:extLst>
          </a:blip>
          <a:stretch>
            <a:fillRect/>
          </a:stretch>
        </p:blipFill>
        <p:spPr>
          <a:xfrm>
            <a:off x="19734" y="2"/>
            <a:ext cx="674070" cy="441569"/>
          </a:xfrm>
          <a:prstGeom prst="rect">
            <a:avLst/>
          </a:prstGeom>
        </p:spPr>
      </p:pic>
      <p:pic>
        <p:nvPicPr>
          <p:cNvPr id="10" name="Imag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 y="4"/>
            <a:ext cx="617737" cy="404665"/>
          </a:xfrm>
          <a:prstGeom prst="rect">
            <a:avLst/>
          </a:prstGeom>
        </p:spPr>
      </p:pic>
    </p:spTree>
    <p:extLst>
      <p:ext uri="{BB962C8B-B14F-4D97-AF65-F5344CB8AC3E}">
        <p14:creationId xmlns:p14="http://schemas.microsoft.com/office/powerpoint/2010/main" val="267237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2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617735" y="1"/>
            <a:ext cx="11574265" cy="404664"/>
          </a:xfrm>
          <a:solidFill>
            <a:srgbClr val="7CCECF"/>
          </a:solidFill>
        </p:spPr>
        <p:txBody>
          <a:bodyPr>
            <a:normAutofit/>
          </a:bodyPr>
          <a:lstStyle>
            <a:lvl1pPr algn="ctr">
              <a:defRPr sz="2000" b="1" cap="none" spc="400" baseline="0">
                <a:solidFill>
                  <a:schemeClr val="bg1"/>
                </a:solidFill>
              </a:defRPr>
            </a:lvl1pPr>
          </a:lstStyle>
          <a:p>
            <a:r>
              <a:rPr lang="fr-FR" dirty="0"/>
              <a:t>Modifiez le titre</a:t>
            </a:r>
          </a:p>
        </p:txBody>
      </p:sp>
      <p:sp>
        <p:nvSpPr>
          <p:cNvPr id="8" name="Sous-titre 2"/>
          <p:cNvSpPr>
            <a:spLocks noGrp="1"/>
          </p:cNvSpPr>
          <p:nvPr>
            <p:ph type="subTitle" idx="1" hasCustomPrompt="1"/>
          </p:nvPr>
        </p:nvSpPr>
        <p:spPr>
          <a:xfrm>
            <a:off x="6096000" y="421798"/>
            <a:ext cx="6107067"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4"/>
            <a:ext cx="617737" cy="404665"/>
          </a:xfrm>
          <a:prstGeom prst="rect">
            <a:avLst/>
          </a:prstGeom>
        </p:spPr>
      </p:pic>
      <p:sp>
        <p:nvSpPr>
          <p:cNvPr id="6" name="Espace réservé pour une image  2"/>
          <p:cNvSpPr>
            <a:spLocks noGrp="1"/>
          </p:cNvSpPr>
          <p:nvPr>
            <p:ph type="pic" sz="quarter" idx="10"/>
          </p:nvPr>
        </p:nvSpPr>
        <p:spPr>
          <a:xfrm>
            <a:off x="0" y="404815"/>
            <a:ext cx="6096000" cy="6453187"/>
          </a:xfrm>
        </p:spPr>
        <p:txBody>
          <a:bodyPr/>
          <a:lstStyle/>
          <a:p>
            <a:endParaRPr lang="fr-FR"/>
          </a:p>
        </p:txBody>
      </p:sp>
    </p:spTree>
    <p:extLst>
      <p:ext uri="{BB962C8B-B14F-4D97-AF65-F5344CB8AC3E}">
        <p14:creationId xmlns:p14="http://schemas.microsoft.com/office/powerpoint/2010/main" val="940385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p:cNvSpPr>
            <a:spLocks noGrp="1"/>
          </p:cNvSpPr>
          <p:nvPr>
            <p:ph type="body" idx="1"/>
          </p:nvPr>
        </p:nvSpPr>
        <p:spPr>
          <a:xfrm>
            <a:off x="609600" y="1600204"/>
            <a:ext cx="109728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95234885"/>
      </p:ext>
    </p:extLst>
  </p:cSld>
  <p:clrMap bg1="lt1" tx1="dk1" bg2="lt2" tx2="dk2" accent1="accent1" accent2="accent2" accent3="accent3" accent4="accent4" accent5="accent5" accent6="accent6" hlink="hlink" folHlink="folHlink"/>
  <p:sldLayoutIdLst>
    <p:sldLayoutId id="2147483663" r:id="rId1"/>
    <p:sldLayoutId id="2147483654" r:id="rId2"/>
    <p:sldLayoutId id="2147483670" r:id="rId3"/>
    <p:sldLayoutId id="2147483671" r:id="rId4"/>
    <p:sldLayoutId id="2147483649" r:id="rId5"/>
    <p:sldLayoutId id="2147483650" r:id="rId6"/>
    <p:sldLayoutId id="2147483665" r:id="rId7"/>
    <p:sldLayoutId id="2147483657" r:id="rId8"/>
    <p:sldLayoutId id="2147483659" r:id="rId9"/>
    <p:sldLayoutId id="2147483666" r:id="rId10"/>
    <p:sldLayoutId id="2147483655" r:id="rId11"/>
    <p:sldLayoutId id="2147483660" r:id="rId12"/>
    <p:sldLayoutId id="2147483667" r:id="rId13"/>
    <p:sldLayoutId id="2147483658" r:id="rId14"/>
    <p:sldLayoutId id="2147483661" r:id="rId15"/>
    <p:sldLayoutId id="2147483668" r:id="rId16"/>
    <p:sldLayoutId id="2147483656" r:id="rId17"/>
    <p:sldLayoutId id="2147483662" r:id="rId18"/>
    <p:sldLayoutId id="2147483669" r:id="rId19"/>
    <p:sldLayoutId id="2147483664" r:id="rId20"/>
    <p:sldLayoutId id="2147483672"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48B124-2D2E-4B99-814F-49D2D36CEE35}" type="datetimeFigureOut">
              <a:rPr lang="fr-FR" smtClean="0"/>
              <a:t>26/02/2025</a:t>
            </a:fld>
            <a:endParaRPr lang="fr-F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9E8E8-5587-439F-902E-6D44D943AD70}" type="slidenum">
              <a:rPr lang="fr-FR" smtClean="0"/>
              <a:t>‹N°›</a:t>
            </a:fld>
            <a:endParaRPr lang="fr-FR"/>
          </a:p>
        </p:txBody>
      </p:sp>
    </p:spTree>
    <p:extLst>
      <p:ext uri="{BB962C8B-B14F-4D97-AF65-F5344CB8AC3E}">
        <p14:creationId xmlns:p14="http://schemas.microsoft.com/office/powerpoint/2010/main" val="209880234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jpe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37.png"/><Relationship Id="rId1" Type="http://schemas.openxmlformats.org/officeDocument/2006/relationships/slideLayout" Target="../slideLayouts/slideLayout8.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emf"/><Relationship Id="rId4" Type="http://schemas.openxmlformats.org/officeDocument/2006/relationships/image" Target="../media/image39.png"/><Relationship Id="rId9" Type="http://schemas.openxmlformats.org/officeDocument/2006/relationships/image" Target="../media/image44.jpg"/><Relationship Id="rId1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8.xml"/><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hyperlink" Target="http://www.tourduvalat.org/" TargetMode="External"/><Relationship Id="rId2" Type="http://schemas.openxmlformats.org/officeDocument/2006/relationships/image" Target="../media/image58.jpeg"/><Relationship Id="rId1" Type="http://schemas.openxmlformats.org/officeDocument/2006/relationships/slideLayout" Target="../slideLayouts/slideLayout21.xml"/><Relationship Id="rId5" Type="http://schemas.openxmlformats.org/officeDocument/2006/relationships/hyperlink" Target="mailto:guelmami@tourduvalat.org" TargetMode="External"/><Relationship Id="rId4" Type="http://schemas.openxmlformats.org/officeDocument/2006/relationships/hyperlink" Target="http://www.medwetlands-obs.or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image" Target="../media/image1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a:extLst>
              <a:ext uri="{FF2B5EF4-FFF2-40B4-BE49-F238E27FC236}">
                <a16:creationId xmlns:a16="http://schemas.microsoft.com/office/drawing/2014/main" id="{3DE5F724-89A5-87BB-22F0-705AB1091A47}"/>
              </a:ext>
            </a:extLst>
          </p:cNvPr>
          <p:cNvSpPr txBox="1">
            <a:spLocks noChangeArrowheads="1"/>
          </p:cNvSpPr>
          <p:nvPr/>
        </p:nvSpPr>
        <p:spPr bwMode="auto">
          <a:xfrm>
            <a:off x="3" y="1196752"/>
            <a:ext cx="12191999" cy="2677656"/>
          </a:xfrm>
          <a:prstGeom prst="rect">
            <a:avLst/>
          </a:prstGeom>
          <a:noFill/>
          <a:ln w="9525">
            <a:noFill/>
            <a:miter lim="800000"/>
            <a:headEnd/>
            <a:tailEnd/>
          </a:ln>
          <a:effectLst/>
        </p:spPr>
        <p:txBody>
          <a:bodyPr wrap="square">
            <a:spAutoFit/>
          </a:bodyPr>
          <a:lstStyle/>
          <a:p>
            <a:pPr algn="ctr" rtl="1"/>
            <a:r>
              <a:rPr lang="ar-DZ" sz="5600" b="1" dirty="0">
                <a:solidFill>
                  <a:schemeClr val="accent1">
                    <a:lumMod val="75000"/>
                  </a:schemeClr>
                </a:solidFill>
              </a:rPr>
              <a:t>الخطوة </a:t>
            </a:r>
            <a:r>
              <a:rPr lang="fr-FR" sz="5600" b="1" dirty="0" smtClean="0">
                <a:solidFill>
                  <a:schemeClr val="accent1">
                    <a:lumMod val="75000"/>
                  </a:schemeClr>
                </a:solidFill>
              </a:rPr>
              <a:t>2</a:t>
            </a:r>
          </a:p>
          <a:p>
            <a:pPr algn="ctr" rtl="1"/>
            <a:endParaRPr lang="fr-FR" sz="5600" b="1" dirty="0" smtClean="0">
              <a:solidFill>
                <a:schemeClr val="accent1">
                  <a:lumMod val="75000"/>
                </a:schemeClr>
              </a:solidFill>
            </a:endParaRPr>
          </a:p>
          <a:p>
            <a:pPr algn="ctr"/>
            <a:r>
              <a:rPr lang="ar-DZ" sz="5600" b="1" dirty="0" smtClean="0">
                <a:solidFill>
                  <a:schemeClr val="accent1">
                    <a:lumMod val="75000"/>
                  </a:schemeClr>
                </a:solidFill>
              </a:rPr>
              <a:t>تحديد </a:t>
            </a:r>
            <a:r>
              <a:rPr lang="ar-DZ" sz="5600" b="1" dirty="0">
                <a:solidFill>
                  <a:schemeClr val="accent1">
                    <a:lumMod val="75000"/>
                  </a:schemeClr>
                </a:solidFill>
              </a:rPr>
              <a:t>النطاقات: </a:t>
            </a:r>
            <a:r>
              <a:rPr lang="ar-DZ" sz="5600" b="1" dirty="0" err="1">
                <a:solidFill>
                  <a:schemeClr val="accent1">
                    <a:lumMod val="75000"/>
                  </a:schemeClr>
                </a:solidFill>
              </a:rPr>
              <a:t>المواضيعية</a:t>
            </a:r>
            <a:r>
              <a:rPr lang="ar-DZ" sz="5600" b="1" dirty="0">
                <a:solidFill>
                  <a:schemeClr val="accent1">
                    <a:lumMod val="75000"/>
                  </a:schemeClr>
                </a:solidFill>
              </a:rPr>
              <a:t> والجغرافية</a:t>
            </a:r>
            <a:endParaRPr lang="en-US" sz="4000" dirty="0">
              <a:solidFill>
                <a:schemeClr val="accent1">
                  <a:lumMod val="75000"/>
                </a:schemeClr>
              </a:solidFill>
            </a:endParaRPr>
          </a:p>
        </p:txBody>
      </p:sp>
    </p:spTree>
    <p:extLst>
      <p:ext uri="{BB962C8B-B14F-4D97-AF65-F5344CB8AC3E}">
        <p14:creationId xmlns:p14="http://schemas.microsoft.com/office/powerpoint/2010/main" val="168685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641D76EC-D3E3-1C04-E653-F3F6087D4B78}"/>
              </a:ext>
            </a:extLst>
          </p:cNvPr>
          <p:cNvSpPr txBox="1"/>
          <p:nvPr/>
        </p:nvSpPr>
        <p:spPr>
          <a:xfrm>
            <a:off x="131676" y="766486"/>
            <a:ext cx="6168008" cy="2523768"/>
          </a:xfrm>
          <a:prstGeom prst="rect">
            <a:avLst/>
          </a:prstGeom>
          <a:noFill/>
        </p:spPr>
        <p:txBody>
          <a:bodyPr wrap="square" rtlCol="0">
            <a:spAutoFit/>
          </a:bodyPr>
          <a:lstStyle/>
          <a:p>
            <a:pPr algn="ctr" rtl="1"/>
            <a:r>
              <a:rPr lang="ar-DZ" sz="2400" dirty="0"/>
              <a:t>آلية تمويل مستدامة قائمة </a:t>
            </a:r>
            <a:r>
              <a:rPr lang="ar-DZ" sz="2400" dirty="0" smtClean="0"/>
              <a:t>على</a:t>
            </a:r>
            <a:endParaRPr lang="fr-FR" sz="2400" dirty="0" smtClean="0"/>
          </a:p>
          <a:p>
            <a:pPr algn="ctr" rtl="1"/>
            <a:r>
              <a:rPr lang="ar-DZ" sz="2400" dirty="0" smtClean="0"/>
              <a:t>الدفع </a:t>
            </a:r>
            <a:r>
              <a:rPr lang="ar-DZ" sz="2400" dirty="0"/>
              <a:t>مقابل خدمات النظام البيئي</a:t>
            </a:r>
            <a:endParaRPr lang="en-US" dirty="0"/>
          </a:p>
          <a:p>
            <a:pPr algn="r" rtl="1"/>
            <a:r>
              <a:rPr lang="ar-DZ" sz="2200" b="1" dirty="0" smtClean="0"/>
              <a:t>الأهداف</a:t>
            </a:r>
            <a:endParaRPr lang="fr-FR" sz="2200" b="1" dirty="0" smtClean="0"/>
          </a:p>
          <a:p>
            <a:pPr algn="r" rtl="1"/>
            <a:r>
              <a:rPr lang="ar-DZ" sz="2200" dirty="0" smtClean="0"/>
              <a:t>الحفاظ </a:t>
            </a:r>
            <a:r>
              <a:rPr lang="ar-DZ" sz="2200" dirty="0"/>
              <a:t>على الأراضي الرطبة والموارد </a:t>
            </a:r>
            <a:r>
              <a:rPr lang="ar-DZ" sz="2200" dirty="0" smtClean="0"/>
              <a:t>المائية</a:t>
            </a:r>
            <a:endParaRPr lang="fr-FR" sz="2200" dirty="0" smtClean="0"/>
          </a:p>
          <a:p>
            <a:pPr algn="r" rtl="1"/>
            <a:r>
              <a:rPr lang="ar-DZ" sz="2200" dirty="0" smtClean="0"/>
              <a:t>استعادة </a:t>
            </a:r>
            <a:r>
              <a:rPr lang="ar-DZ" sz="2200" dirty="0"/>
              <a:t>الموائل الطبيعية وتنوعها البيولوجي</a:t>
            </a:r>
            <a:r>
              <a:rPr lang="ar-DZ" sz="2200" dirty="0" smtClean="0"/>
              <a:t>.</a:t>
            </a:r>
            <a:endParaRPr lang="fr-FR" sz="2200" dirty="0" smtClean="0"/>
          </a:p>
          <a:p>
            <a:pPr algn="r" rtl="1"/>
            <a:r>
              <a:rPr lang="ar-DZ" sz="2200" dirty="0" smtClean="0"/>
              <a:t>تعزيز </a:t>
            </a:r>
            <a:r>
              <a:rPr lang="ar-DZ" sz="2200" dirty="0"/>
              <a:t>الزراعة </a:t>
            </a:r>
            <a:r>
              <a:rPr lang="ar-DZ" sz="2200" dirty="0" smtClean="0"/>
              <a:t>المستدامة</a:t>
            </a:r>
            <a:endParaRPr lang="fr-FR" sz="2200" dirty="0" smtClean="0"/>
          </a:p>
          <a:p>
            <a:pPr algn="r" rtl="1"/>
            <a:r>
              <a:rPr lang="ar-DZ" sz="2200" dirty="0" smtClean="0"/>
              <a:t>الحفاظ </a:t>
            </a:r>
            <a:r>
              <a:rPr lang="ar-DZ" sz="2200" dirty="0"/>
              <a:t>على الأنشطة الاجتماعية والاقتصادية التقليدية</a:t>
            </a:r>
            <a:endParaRPr lang="en-US" dirty="0">
              <a:solidFill>
                <a:schemeClr val="accent1">
                  <a:lumMod val="75000"/>
                </a:schemeClr>
              </a:solidFill>
            </a:endParaRPr>
          </a:p>
        </p:txBody>
      </p:sp>
      <p:sp>
        <p:nvSpPr>
          <p:cNvPr id="9" name="ZoneTexte 8">
            <a:extLst>
              <a:ext uri="{FF2B5EF4-FFF2-40B4-BE49-F238E27FC236}">
                <a16:creationId xmlns:a16="http://schemas.microsoft.com/office/drawing/2014/main" id="{FA491293-06EF-2A1C-27A2-58D6E8EA053B}"/>
              </a:ext>
            </a:extLst>
          </p:cNvPr>
          <p:cNvSpPr txBox="1"/>
          <p:nvPr/>
        </p:nvSpPr>
        <p:spPr>
          <a:xfrm>
            <a:off x="10704512" y="427932"/>
            <a:ext cx="1468443" cy="338554"/>
          </a:xfrm>
          <a:prstGeom prst="rect">
            <a:avLst/>
          </a:prstGeom>
          <a:solidFill>
            <a:schemeClr val="bg1"/>
          </a:solidFill>
          <a:ln>
            <a:solidFill>
              <a:schemeClr val="tx1"/>
            </a:solidFill>
          </a:ln>
        </p:spPr>
        <p:txBody>
          <a:bodyPr wrap="square" rtlCol="0">
            <a:spAutoFit/>
          </a:bodyPr>
          <a:lstStyle/>
          <a:p>
            <a:pPr algn="ctr"/>
            <a:r>
              <a:rPr lang="ar-DZ" sz="1600" i="1" dirty="0"/>
              <a:t>مثال 2: </a:t>
            </a:r>
            <a:r>
              <a:rPr lang="ar-DZ" sz="1600" i="1" dirty="0" smtClean="0"/>
              <a:t>سيبو</a:t>
            </a:r>
            <a:endParaRPr lang="en-US" sz="1600" i="1" dirty="0"/>
          </a:p>
        </p:txBody>
      </p:sp>
      <p:sp>
        <p:nvSpPr>
          <p:cNvPr id="10" name="Titre 1">
            <a:extLst>
              <a:ext uri="{FF2B5EF4-FFF2-40B4-BE49-F238E27FC236}">
                <a16:creationId xmlns:a16="http://schemas.microsoft.com/office/drawing/2014/main" id="{94FBC532-C972-27EA-3073-BEC61A120726}"/>
              </a:ext>
            </a:extLst>
          </p:cNvPr>
          <p:cNvSpPr>
            <a:spLocks noGrp="1"/>
          </p:cNvSpPr>
          <p:nvPr>
            <p:ph type="ctrTitle"/>
          </p:nvPr>
        </p:nvSpPr>
        <p:spPr>
          <a:xfrm>
            <a:off x="617735" y="1"/>
            <a:ext cx="11574265" cy="404664"/>
          </a:xfrm>
        </p:spPr>
        <p:txBody>
          <a:bodyPr/>
          <a:lstStyle/>
          <a:p>
            <a:r>
              <a:rPr lang="ar-DZ" dirty="0"/>
              <a:t>الخطوة </a:t>
            </a:r>
            <a:r>
              <a:rPr lang="fr-FR" dirty="0"/>
              <a:t> </a:t>
            </a:r>
            <a:r>
              <a:rPr lang="ar-DZ" dirty="0"/>
              <a:t>3تحديد الأهداف والغايات</a:t>
            </a:r>
            <a:endParaRPr lang="en-US" dirty="0"/>
          </a:p>
        </p:txBody>
      </p:sp>
      <p:sp>
        <p:nvSpPr>
          <p:cNvPr id="13" name="Rectangle 12">
            <a:extLst>
              <a:ext uri="{FF2B5EF4-FFF2-40B4-BE49-F238E27FC236}">
                <a16:creationId xmlns:a16="http://schemas.microsoft.com/office/drawing/2014/main" id="{65A6FFAB-812E-19AF-E44B-01DBCEEC7F24}"/>
              </a:ext>
            </a:extLst>
          </p:cNvPr>
          <p:cNvSpPr/>
          <p:nvPr/>
        </p:nvSpPr>
        <p:spPr>
          <a:xfrm>
            <a:off x="767408" y="4427703"/>
            <a:ext cx="1872208" cy="1152128"/>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DZ" dirty="0"/>
              <a:t>المياه والأراضي الرطبة</a:t>
            </a:r>
            <a:endParaRPr lang="en-US" dirty="0"/>
          </a:p>
        </p:txBody>
      </p:sp>
      <p:sp>
        <p:nvSpPr>
          <p:cNvPr id="14" name="Rectangle 13">
            <a:extLst>
              <a:ext uri="{FF2B5EF4-FFF2-40B4-BE49-F238E27FC236}">
                <a16:creationId xmlns:a16="http://schemas.microsoft.com/office/drawing/2014/main" id="{465C5284-0BF3-E4FF-A485-6371EBE720CA}"/>
              </a:ext>
            </a:extLst>
          </p:cNvPr>
          <p:cNvSpPr/>
          <p:nvPr/>
        </p:nvSpPr>
        <p:spPr>
          <a:xfrm>
            <a:off x="3215680" y="4427703"/>
            <a:ext cx="1872208" cy="1152128"/>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DZ" dirty="0"/>
              <a:t>التنوع البيولوجي</a:t>
            </a:r>
            <a:endParaRPr lang="en-US" dirty="0"/>
          </a:p>
        </p:txBody>
      </p:sp>
      <p:sp>
        <p:nvSpPr>
          <p:cNvPr id="15" name="Rectangle 14">
            <a:extLst>
              <a:ext uri="{FF2B5EF4-FFF2-40B4-BE49-F238E27FC236}">
                <a16:creationId xmlns:a16="http://schemas.microsoft.com/office/drawing/2014/main" id="{9E9A3640-61AC-9B3D-D426-2FE78E14BDA5}"/>
              </a:ext>
            </a:extLst>
          </p:cNvPr>
          <p:cNvSpPr/>
          <p:nvPr/>
        </p:nvSpPr>
        <p:spPr>
          <a:xfrm>
            <a:off x="5807968" y="4427703"/>
            <a:ext cx="2160240" cy="1152128"/>
          </a:xfrm>
          <a:prstGeom prst="rect">
            <a:avLst/>
          </a:prstGeom>
          <a:solidFill>
            <a:srgbClr val="FF99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DZ" dirty="0"/>
              <a:t>الزراعة والتنمية الاجتماعية والاقتصادية</a:t>
            </a:r>
            <a:endParaRPr lang="en-US" dirty="0"/>
          </a:p>
        </p:txBody>
      </p:sp>
      <p:sp>
        <p:nvSpPr>
          <p:cNvPr id="16" name="Rectangle 15">
            <a:extLst>
              <a:ext uri="{FF2B5EF4-FFF2-40B4-BE49-F238E27FC236}">
                <a16:creationId xmlns:a16="http://schemas.microsoft.com/office/drawing/2014/main" id="{513A047B-BA89-D3C3-4887-A7EEE87B22D1}"/>
              </a:ext>
            </a:extLst>
          </p:cNvPr>
          <p:cNvSpPr/>
          <p:nvPr/>
        </p:nvSpPr>
        <p:spPr>
          <a:xfrm>
            <a:off x="8473292" y="4427703"/>
            <a:ext cx="1871469" cy="115212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DZ" dirty="0"/>
              <a:t>التعليم والتراث الثقافي</a:t>
            </a:r>
            <a:endParaRPr lang="en-US" dirty="0"/>
          </a:p>
        </p:txBody>
      </p:sp>
      <p:pic>
        <p:nvPicPr>
          <p:cNvPr id="17" name="Image 16" descr="Une image contenant texte, logo, Police, Graphique&#10;&#10;Description générée automatiquement">
            <a:extLst>
              <a:ext uri="{FF2B5EF4-FFF2-40B4-BE49-F238E27FC236}">
                <a16:creationId xmlns:a16="http://schemas.microsoft.com/office/drawing/2014/main" id="{92F6EC24-7DD0-70F5-0A84-B98A4ED3A02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7408" y="5867863"/>
            <a:ext cx="720000" cy="720000"/>
          </a:xfrm>
          <a:prstGeom prst="rect">
            <a:avLst/>
          </a:prstGeom>
        </p:spPr>
      </p:pic>
      <p:pic>
        <p:nvPicPr>
          <p:cNvPr id="18" name="Image 17" descr="Une image contenant texte, mammifère, Graphique, graphisme&#10;&#10;Description générée automatiquement">
            <a:extLst>
              <a:ext uri="{FF2B5EF4-FFF2-40B4-BE49-F238E27FC236}">
                <a16:creationId xmlns:a16="http://schemas.microsoft.com/office/drawing/2014/main" id="{B9DFF9BF-0185-F23F-6BCC-B2E854C61B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9576" y="5867863"/>
            <a:ext cx="720000" cy="720000"/>
          </a:xfrm>
          <a:prstGeom prst="rect">
            <a:avLst/>
          </a:prstGeom>
        </p:spPr>
      </p:pic>
      <p:pic>
        <p:nvPicPr>
          <p:cNvPr id="19" name="Image 18" descr="Une image contenant texte, poisson, Police, Graphique&#10;&#10;Description générée automatiquement">
            <a:extLst>
              <a:ext uri="{FF2B5EF4-FFF2-40B4-BE49-F238E27FC236}">
                <a16:creationId xmlns:a16="http://schemas.microsoft.com/office/drawing/2014/main" id="{63BA0C7D-D0C8-1338-2C02-A0A6F19052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15680" y="5867863"/>
            <a:ext cx="720000" cy="720000"/>
          </a:xfrm>
          <a:prstGeom prst="rect">
            <a:avLst/>
          </a:prstGeom>
        </p:spPr>
      </p:pic>
      <p:pic>
        <p:nvPicPr>
          <p:cNvPr id="20" name="Image 19" descr="Une image contenant texte, Graphique, graphisme, logo&#10;&#10;Description générée automatiquement">
            <a:extLst>
              <a:ext uri="{FF2B5EF4-FFF2-40B4-BE49-F238E27FC236}">
                <a16:creationId xmlns:a16="http://schemas.microsoft.com/office/drawing/2014/main" id="{EA0A2220-F035-67DF-34A6-5170C5192B0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67888" y="5872076"/>
            <a:ext cx="720000" cy="720000"/>
          </a:xfrm>
          <a:prstGeom prst="rect">
            <a:avLst/>
          </a:prstGeom>
        </p:spPr>
      </p:pic>
      <p:pic>
        <p:nvPicPr>
          <p:cNvPr id="21" name="Image 20" descr="Une image contenant texte, Police, logo, Graphique&#10;&#10;Description générée automatiquement">
            <a:extLst>
              <a:ext uri="{FF2B5EF4-FFF2-40B4-BE49-F238E27FC236}">
                <a16:creationId xmlns:a16="http://schemas.microsoft.com/office/drawing/2014/main" id="{4C2584FD-7550-4BCF-FC36-E393AC0025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07968" y="5867863"/>
            <a:ext cx="720000" cy="720000"/>
          </a:xfrm>
          <a:prstGeom prst="rect">
            <a:avLst/>
          </a:prstGeom>
        </p:spPr>
      </p:pic>
      <p:pic>
        <p:nvPicPr>
          <p:cNvPr id="22" name="Image 21" descr="Une image contenant texte, logo, Police, capture d’écran&#10;&#10;Description générée automatiquement">
            <a:extLst>
              <a:ext uri="{FF2B5EF4-FFF2-40B4-BE49-F238E27FC236}">
                <a16:creationId xmlns:a16="http://schemas.microsoft.com/office/drawing/2014/main" id="{05C6B279-311B-69AB-E456-65E4D001836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48048" y="5867863"/>
            <a:ext cx="720000" cy="720000"/>
          </a:xfrm>
          <a:prstGeom prst="rect">
            <a:avLst/>
          </a:prstGeom>
        </p:spPr>
      </p:pic>
      <p:pic>
        <p:nvPicPr>
          <p:cNvPr id="23" name="Image 22" descr="Une image contenant texte, rouge, logo, conception&#10;&#10;Description générée automatiquement">
            <a:extLst>
              <a:ext uri="{FF2B5EF4-FFF2-40B4-BE49-F238E27FC236}">
                <a16:creationId xmlns:a16="http://schemas.microsoft.com/office/drawing/2014/main" id="{DEFD0A3C-2F16-005F-781C-3BD358B8DD8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689027" y="5877352"/>
            <a:ext cx="720000" cy="720000"/>
          </a:xfrm>
          <a:prstGeom prst="rect">
            <a:avLst/>
          </a:prstGeom>
        </p:spPr>
      </p:pic>
      <p:pic>
        <p:nvPicPr>
          <p:cNvPr id="24" name="Image 23">
            <a:extLst>
              <a:ext uri="{FF2B5EF4-FFF2-40B4-BE49-F238E27FC236}">
                <a16:creationId xmlns:a16="http://schemas.microsoft.com/office/drawing/2014/main" id="{27FE471C-D0AC-6754-DDDF-0B317D471A8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88088" y="1196752"/>
            <a:ext cx="4489682" cy="3096000"/>
          </a:xfrm>
          <a:prstGeom prst="rect">
            <a:avLst/>
          </a:prstGeom>
        </p:spPr>
      </p:pic>
    </p:spTree>
    <p:extLst>
      <p:ext uri="{BB962C8B-B14F-4D97-AF65-F5344CB8AC3E}">
        <p14:creationId xmlns:p14="http://schemas.microsoft.com/office/powerpoint/2010/main" val="213389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a:extLst>
              <a:ext uri="{FF2B5EF4-FFF2-40B4-BE49-F238E27FC236}">
                <a16:creationId xmlns:a16="http://schemas.microsoft.com/office/drawing/2014/main" id="{3DE5F724-89A5-87BB-22F0-705AB1091A47}"/>
              </a:ext>
            </a:extLst>
          </p:cNvPr>
          <p:cNvSpPr txBox="1">
            <a:spLocks noChangeArrowheads="1"/>
          </p:cNvSpPr>
          <p:nvPr/>
        </p:nvSpPr>
        <p:spPr bwMode="auto">
          <a:xfrm>
            <a:off x="3" y="1196752"/>
            <a:ext cx="12191999" cy="2677656"/>
          </a:xfrm>
          <a:prstGeom prst="rect">
            <a:avLst/>
          </a:prstGeom>
          <a:noFill/>
          <a:ln w="9525">
            <a:noFill/>
            <a:miter lim="800000"/>
            <a:headEnd/>
            <a:tailEnd/>
          </a:ln>
          <a:effectLst/>
        </p:spPr>
        <p:txBody>
          <a:bodyPr wrap="square">
            <a:spAutoFit/>
          </a:bodyPr>
          <a:lstStyle/>
          <a:p>
            <a:pPr algn="ctr" rtl="1"/>
            <a:r>
              <a:rPr lang="ar-DZ" sz="5600" b="1" dirty="0">
                <a:solidFill>
                  <a:schemeClr val="accent1">
                    <a:lumMod val="75000"/>
                  </a:schemeClr>
                </a:solidFill>
              </a:rPr>
              <a:t>الخطوة </a:t>
            </a:r>
            <a:r>
              <a:rPr lang="fr-FR" sz="5600" b="1" dirty="0" smtClean="0">
                <a:solidFill>
                  <a:schemeClr val="accent1">
                    <a:lumMod val="75000"/>
                  </a:schemeClr>
                </a:solidFill>
              </a:rPr>
              <a:t> 4</a:t>
            </a:r>
          </a:p>
          <a:p>
            <a:pPr algn="ctr" rtl="1"/>
            <a:endParaRPr lang="fr-FR" sz="5600" b="1" dirty="0" smtClean="0">
              <a:solidFill>
                <a:schemeClr val="accent1">
                  <a:lumMod val="75000"/>
                </a:schemeClr>
              </a:solidFill>
            </a:endParaRPr>
          </a:p>
          <a:p>
            <a:pPr algn="ctr"/>
            <a:r>
              <a:rPr lang="ar-DZ" sz="5600" b="1" dirty="0" smtClean="0">
                <a:solidFill>
                  <a:schemeClr val="accent1">
                    <a:lumMod val="75000"/>
                  </a:schemeClr>
                </a:solidFill>
              </a:rPr>
              <a:t>تحديد </a:t>
            </a:r>
            <a:r>
              <a:rPr lang="ar-DZ" sz="5600" b="1" dirty="0">
                <a:solidFill>
                  <a:schemeClr val="accent1">
                    <a:lumMod val="75000"/>
                  </a:schemeClr>
                </a:solidFill>
              </a:rPr>
              <a:t>المبادئ</a:t>
            </a:r>
            <a:endParaRPr lang="en-US" sz="4000" dirty="0">
              <a:solidFill>
                <a:schemeClr val="accent1">
                  <a:lumMod val="75000"/>
                </a:schemeClr>
              </a:solidFill>
            </a:endParaRPr>
          </a:p>
        </p:txBody>
      </p:sp>
    </p:spTree>
    <p:extLst>
      <p:ext uri="{BB962C8B-B14F-4D97-AF65-F5344CB8AC3E}">
        <p14:creationId xmlns:p14="http://schemas.microsoft.com/office/powerpoint/2010/main" val="2420082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bwMode="auto">
          <a:xfrm>
            <a:off x="744673" y="930279"/>
            <a:ext cx="881393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pic>
        <p:nvPicPr>
          <p:cNvPr id="6"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57473" y="1360749"/>
            <a:ext cx="1234810" cy="1150937"/>
          </a:xfrm>
          <a:prstGeom prst="rect">
            <a:avLst/>
          </a:prstGeom>
          <a:noFill/>
          <a:ln w="9525">
            <a:noFill/>
            <a:miter lim="800000"/>
            <a:headEnd/>
            <a:tailEnd/>
          </a:ln>
        </p:spPr>
      </p:pic>
      <p:sp>
        <p:nvSpPr>
          <p:cNvPr id="7" name="Espace réservé du texte 1"/>
          <p:cNvSpPr txBox="1">
            <a:spLocks/>
          </p:cNvSpPr>
          <p:nvPr/>
        </p:nvSpPr>
        <p:spPr>
          <a:xfrm>
            <a:off x="0" y="692696"/>
            <a:ext cx="12192000" cy="593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ar-DZ" sz="3600" b="1" dirty="0">
                <a:solidFill>
                  <a:schemeClr val="accent4">
                    <a:lumMod val="50000"/>
                  </a:schemeClr>
                </a:solidFill>
              </a:rPr>
              <a:t>مرصد الأراضي الرطبة في البحر الأبيض المتوسط</a:t>
            </a:r>
            <a:endParaRPr lang="en-US" sz="3600" b="1" dirty="0">
              <a:solidFill>
                <a:schemeClr val="accent4">
                  <a:lumMod val="50000"/>
                </a:schemeClr>
              </a:solidFill>
            </a:endParaRPr>
          </a:p>
        </p:txBody>
      </p:sp>
      <p:sp>
        <p:nvSpPr>
          <p:cNvPr id="8" name="Espace réservé du texte 1"/>
          <p:cNvSpPr txBox="1">
            <a:spLocks/>
          </p:cNvSpPr>
          <p:nvPr/>
        </p:nvSpPr>
        <p:spPr bwMode="auto">
          <a:xfrm>
            <a:off x="517413" y="2620701"/>
            <a:ext cx="11708366" cy="48965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58775" lvl="1" indent="-358775" algn="r" rtl="1" fontAlgn="auto">
              <a:spcAft>
                <a:spcPts val="0"/>
              </a:spcAft>
              <a:buClr>
                <a:schemeClr val="accent5">
                  <a:lumMod val="75000"/>
                </a:schemeClr>
              </a:buClr>
              <a:buSzPct val="100000"/>
              <a:buFont typeface="Arial" panose="020B0604020202020204" pitchFamily="34" charset="0"/>
              <a:buChar char="•"/>
            </a:pPr>
            <a:r>
              <a:rPr lang="ar-DZ" altLang="fr-FR" sz="2000" b="1" dirty="0">
                <a:latin typeface="Biko"/>
              </a:rPr>
              <a:t>تم إطلاقه في عام </a:t>
            </a:r>
            <a:r>
              <a:rPr lang="fr-FR" altLang="fr-FR" sz="2000" b="1" dirty="0" smtClean="0">
                <a:latin typeface="Biko"/>
              </a:rPr>
              <a:t> </a:t>
            </a:r>
            <a:r>
              <a:rPr lang="ar-DZ" altLang="fr-FR" sz="2000" b="1" dirty="0" smtClean="0">
                <a:latin typeface="Biko"/>
              </a:rPr>
              <a:t>2008في </a:t>
            </a:r>
            <a:r>
              <a:rPr lang="ar-DZ" altLang="fr-FR" sz="2000" b="1" dirty="0">
                <a:latin typeface="Biko"/>
              </a:rPr>
              <a:t>إطار </a:t>
            </a:r>
            <a:r>
              <a:rPr lang="ar-DZ" altLang="fr-FR" sz="2000" b="1" dirty="0" err="1" smtClean="0">
                <a:latin typeface="Biko"/>
              </a:rPr>
              <a:t>ميدويت</a:t>
            </a:r>
            <a:endParaRPr lang="fr-FR" altLang="fr-FR" sz="2000" b="1" dirty="0" smtClean="0">
              <a:latin typeface="Biko"/>
            </a:endParaRPr>
          </a:p>
          <a:p>
            <a:pPr marL="358775" lvl="1" indent="-358775" algn="r" rtl="1" fontAlgn="auto">
              <a:spcAft>
                <a:spcPts val="0"/>
              </a:spcAft>
              <a:buClr>
                <a:schemeClr val="accent5">
                  <a:lumMod val="75000"/>
                </a:schemeClr>
              </a:buClr>
              <a:buSzPct val="100000"/>
              <a:buFont typeface="Arial" panose="020B0604020202020204" pitchFamily="34" charset="0"/>
              <a:buChar char="•"/>
            </a:pPr>
            <a:r>
              <a:rPr lang="ar-DZ" altLang="fr-FR" sz="2000" b="1" dirty="0" smtClean="0">
                <a:latin typeface="Biko"/>
              </a:rPr>
              <a:t> </a:t>
            </a:r>
            <a:r>
              <a:rPr lang="ar-DZ" altLang="fr-FR" sz="2000" b="1" dirty="0">
                <a:latin typeface="Biko"/>
              </a:rPr>
              <a:t>تديره منظمة </a:t>
            </a:r>
            <a:r>
              <a:rPr lang="en-US" altLang="fr-FR" sz="2000" b="1" dirty="0">
                <a:latin typeface="Biko"/>
              </a:rPr>
              <a:t>Tour du </a:t>
            </a:r>
            <a:r>
              <a:rPr lang="en-US" altLang="fr-FR" sz="2000" b="1" dirty="0" err="1">
                <a:latin typeface="Biko"/>
              </a:rPr>
              <a:t>Valat</a:t>
            </a:r>
            <a:r>
              <a:rPr lang="en-US" altLang="fr-FR" sz="2000" b="1" dirty="0">
                <a:latin typeface="Biko"/>
              </a:rPr>
              <a:t> </a:t>
            </a:r>
            <a:endParaRPr lang="en-US" altLang="fr-FR" sz="2000" b="1" dirty="0" smtClean="0">
              <a:latin typeface="Biko"/>
            </a:endParaRPr>
          </a:p>
          <a:p>
            <a:pPr marL="358775" lvl="1" indent="-358775" algn="r" rtl="1" fontAlgn="auto">
              <a:spcAft>
                <a:spcPts val="0"/>
              </a:spcAft>
              <a:buClr>
                <a:schemeClr val="accent5">
                  <a:lumMod val="75000"/>
                </a:schemeClr>
              </a:buClr>
              <a:buSzPct val="100000"/>
              <a:buFont typeface="Arial" panose="020B0604020202020204" pitchFamily="34" charset="0"/>
              <a:buChar char="•"/>
            </a:pPr>
            <a:r>
              <a:rPr lang="ar-DZ" altLang="fr-FR" sz="2000" dirty="0">
                <a:latin typeface="Biko"/>
              </a:rPr>
              <a:t>رسائلنا / مؤشراتنا قائمة على أساس علمي</a:t>
            </a:r>
            <a:r>
              <a:rPr lang="en-US" altLang="fr-FR" sz="2000" dirty="0" smtClean="0">
                <a:latin typeface="Biko"/>
              </a:rPr>
              <a:t/>
            </a:r>
            <a:br>
              <a:rPr lang="en-US" altLang="fr-FR" sz="2000" dirty="0" smtClean="0">
                <a:latin typeface="Biko"/>
              </a:rPr>
            </a:br>
            <a:endParaRPr lang="en-US" altLang="fr-FR" sz="2000" dirty="0" smtClean="0">
              <a:latin typeface="Biko"/>
            </a:endParaRPr>
          </a:p>
          <a:p>
            <a:pPr marL="358775" lvl="1" indent="-358775" algn="r" rtl="1" fontAlgn="auto">
              <a:spcBef>
                <a:spcPts val="0"/>
              </a:spcBef>
              <a:spcAft>
                <a:spcPts val="0"/>
              </a:spcAft>
              <a:buClr>
                <a:schemeClr val="accent5">
                  <a:lumMod val="75000"/>
                </a:schemeClr>
              </a:buClr>
              <a:buSzPct val="100000"/>
              <a:buFont typeface="Arial" panose="020B0604020202020204" pitchFamily="34" charset="0"/>
              <a:buChar char="•"/>
            </a:pPr>
            <a:r>
              <a:rPr lang="ar-DZ" sz="2000" b="1" dirty="0">
                <a:latin typeface="Biko"/>
              </a:rPr>
              <a:t>أنشئت في إطار اتفاقية </a:t>
            </a:r>
            <a:r>
              <a:rPr lang="ar-DZ" sz="2000" b="1" dirty="0" err="1">
                <a:latin typeface="Biko"/>
              </a:rPr>
              <a:t>رامسار</a:t>
            </a:r>
            <a:r>
              <a:rPr lang="ar-DZ" sz="2000" b="1" dirty="0">
                <a:latin typeface="Biko"/>
              </a:rPr>
              <a:t>، ولكنها مرتبطة باتفاقيات دولية ومتعددة الأطراف أخرى (مثل اتفاقية التنوع البيولوجي، واتفاقية الأمم المتحدة الإطارية بشأن تغير المناخ، وأهداف التنمية المستدامة، واتفاقية التنوع البيولوجي في شرق المتوسط، واستراتيجية الاتحاد الأوروبي للتنوع البيولوجي، وتوجيهات الاتحاد الأوروبي </a:t>
            </a:r>
            <a:r>
              <a:rPr lang="ar-DZ" sz="2000" b="1" dirty="0" smtClean="0">
                <a:latin typeface="Biko"/>
              </a:rPr>
              <a:t>...)</a:t>
            </a:r>
            <a:endParaRPr lang="fr-FR" sz="2000" b="1" dirty="0" smtClean="0">
              <a:latin typeface="Biko"/>
            </a:endParaRPr>
          </a:p>
          <a:p>
            <a:pPr marL="358775" lvl="1" indent="-358775" algn="r" rtl="1" fontAlgn="auto">
              <a:spcBef>
                <a:spcPts val="0"/>
              </a:spcBef>
              <a:spcAft>
                <a:spcPts val="0"/>
              </a:spcAft>
              <a:buClr>
                <a:schemeClr val="accent5">
                  <a:lumMod val="75000"/>
                </a:schemeClr>
              </a:buClr>
              <a:buSzPct val="100000"/>
              <a:buFont typeface="Arial" panose="020B0604020202020204" pitchFamily="34" charset="0"/>
              <a:buChar char="•"/>
            </a:pPr>
            <a:endParaRPr lang="fr-FR" sz="2000" b="1" dirty="0" smtClean="0">
              <a:latin typeface="Biko"/>
            </a:endParaRPr>
          </a:p>
          <a:p>
            <a:pPr marL="358775" lvl="1" indent="-358775" algn="r" rtl="1" fontAlgn="auto">
              <a:spcBef>
                <a:spcPts val="0"/>
              </a:spcBef>
              <a:spcAft>
                <a:spcPts val="0"/>
              </a:spcAft>
              <a:buClr>
                <a:schemeClr val="accent5">
                  <a:lumMod val="75000"/>
                </a:schemeClr>
              </a:buClr>
              <a:buSzPct val="100000"/>
              <a:buFont typeface="Arial" panose="020B0604020202020204" pitchFamily="34" charset="0"/>
              <a:buChar char="•"/>
            </a:pPr>
            <a:r>
              <a:rPr lang="ar-DZ" altLang="fr-FR" sz="2000" b="1" dirty="0">
                <a:latin typeface="Biko"/>
              </a:rPr>
              <a:t>شراكة واسعة النطاق لمعالجة عدد أكبر من القضايا </a:t>
            </a:r>
            <a:endParaRPr lang="fr-FR" altLang="fr-FR" sz="2000" b="1" dirty="0" smtClean="0">
              <a:latin typeface="Biko"/>
            </a:endParaRPr>
          </a:p>
          <a:p>
            <a:pPr marL="358775" lvl="1" indent="-358775" algn="r" rtl="1" fontAlgn="auto">
              <a:spcBef>
                <a:spcPts val="0"/>
              </a:spcBef>
              <a:spcAft>
                <a:spcPts val="0"/>
              </a:spcAft>
              <a:buClr>
                <a:schemeClr val="accent5">
                  <a:lumMod val="75000"/>
                </a:schemeClr>
              </a:buClr>
              <a:buSzPct val="100000"/>
              <a:buFont typeface="Arial" panose="020B0604020202020204" pitchFamily="34" charset="0"/>
              <a:buChar char="•"/>
            </a:pPr>
            <a:r>
              <a:rPr lang="ar-DZ" altLang="fr-FR" sz="2000" b="1" dirty="0" smtClean="0">
                <a:latin typeface="Biko"/>
              </a:rPr>
              <a:t>المؤسسات </a:t>
            </a:r>
            <a:r>
              <a:rPr lang="ar-DZ" altLang="fr-FR" sz="2000" b="1" dirty="0">
                <a:latin typeface="Biko"/>
              </a:rPr>
              <a:t>العلمية / الجامعات, </a:t>
            </a:r>
            <a:endParaRPr lang="fr-FR" altLang="fr-FR" sz="2000" b="1" dirty="0" smtClean="0">
              <a:latin typeface="Biko"/>
            </a:endParaRPr>
          </a:p>
          <a:p>
            <a:pPr marL="358775" lvl="1" indent="-358775" algn="r" rtl="1" fontAlgn="auto">
              <a:spcBef>
                <a:spcPts val="0"/>
              </a:spcBef>
              <a:spcAft>
                <a:spcPts val="0"/>
              </a:spcAft>
              <a:buClr>
                <a:schemeClr val="accent5">
                  <a:lumMod val="75000"/>
                </a:schemeClr>
              </a:buClr>
              <a:buSzPct val="100000"/>
              <a:buFont typeface="Arial" panose="020B0604020202020204" pitchFamily="34" charset="0"/>
              <a:buChar char="•"/>
            </a:pPr>
            <a:r>
              <a:rPr lang="ar-DZ" altLang="fr-FR" sz="2000" b="1" dirty="0" smtClean="0">
                <a:latin typeface="Biko"/>
              </a:rPr>
              <a:t>السلطات </a:t>
            </a:r>
            <a:r>
              <a:rPr lang="ar-DZ" altLang="fr-FR" sz="2000" b="1" dirty="0">
                <a:latin typeface="Biko"/>
              </a:rPr>
              <a:t>الوطنية والمنظمات غير الحكومية المحلية والوطنية والإقليمية والعالمية ... إلخ.</a:t>
            </a:r>
            <a:endParaRPr lang="en-US" altLang="fr-FR" sz="2000" b="1" i="1" dirty="0">
              <a:latin typeface="Biko"/>
              <a:sym typeface="Wingdings" pitchFamily="2" charset="2"/>
            </a:endParaRPr>
          </a:p>
        </p:txBody>
      </p:sp>
      <p:pic>
        <p:nvPicPr>
          <p:cNvPr id="9" name="Image 8" descr="logotdv_.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7580" y="1360749"/>
            <a:ext cx="1135970" cy="1135971"/>
          </a:xfrm>
          <a:prstGeom prst="rect">
            <a:avLst/>
          </a:prstGeom>
        </p:spPr>
      </p:pic>
      <p:pic>
        <p:nvPicPr>
          <p:cNvPr id="1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376" y="1181565"/>
            <a:ext cx="1278097" cy="1328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re 1"/>
          <p:cNvSpPr>
            <a:spLocks noGrp="1"/>
          </p:cNvSpPr>
          <p:nvPr>
            <p:ph type="ctrTitle"/>
          </p:nvPr>
        </p:nvSpPr>
        <p:spPr>
          <a:xfrm>
            <a:off x="617735" y="1"/>
            <a:ext cx="11574265" cy="404664"/>
          </a:xfrm>
        </p:spPr>
        <p:txBody>
          <a:bodyPr/>
          <a:lstStyle/>
          <a:p>
            <a:r>
              <a:rPr lang="ar-DZ" dirty="0"/>
              <a:t>الخطوة 4: تحديد المبادئ</a:t>
            </a:r>
            <a:endParaRPr lang="en-US" dirty="0"/>
          </a:p>
        </p:txBody>
      </p:sp>
      <p:sp>
        <p:nvSpPr>
          <p:cNvPr id="2" name="ZoneTexte 1">
            <a:extLst>
              <a:ext uri="{FF2B5EF4-FFF2-40B4-BE49-F238E27FC236}">
                <a16:creationId xmlns:a16="http://schemas.microsoft.com/office/drawing/2014/main" id="{357104FC-DC29-9C77-CA89-4ADFD7E78E33}"/>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FA2440C9-BE4F-4878-3BA4-DAEECE1A3A7D}"/>
              </a:ext>
            </a:extLst>
          </p:cNvPr>
          <p:cNvSpPr>
            <a:spLocks noGrp="1"/>
          </p:cNvSpPr>
          <p:nvPr>
            <p:ph type="ctrTitle"/>
          </p:nvPr>
        </p:nvSpPr>
        <p:spPr>
          <a:xfrm>
            <a:off x="617735" y="1"/>
            <a:ext cx="11574265" cy="404664"/>
          </a:xfrm>
        </p:spPr>
        <p:txBody>
          <a:bodyPr/>
          <a:lstStyle/>
          <a:p>
            <a:r>
              <a:rPr lang="ar-DZ" dirty="0"/>
              <a:t>الخطوة 4: تحديد المبادئ</a:t>
            </a:r>
            <a:endParaRPr lang="en-US" dirty="0"/>
          </a:p>
        </p:txBody>
      </p:sp>
      <p:sp>
        <p:nvSpPr>
          <p:cNvPr id="6" name="Rectangle 5">
            <a:extLst>
              <a:ext uri="{FF2B5EF4-FFF2-40B4-BE49-F238E27FC236}">
                <a16:creationId xmlns:a16="http://schemas.microsoft.com/office/drawing/2014/main" id="{82CF6F81-EBE1-9144-B93E-E984C18FB890}"/>
              </a:ext>
            </a:extLst>
          </p:cNvPr>
          <p:cNvSpPr/>
          <p:nvPr/>
        </p:nvSpPr>
        <p:spPr>
          <a:xfrm>
            <a:off x="556157" y="1010345"/>
            <a:ext cx="6619841" cy="5731023"/>
          </a:xfrm>
          <a:prstGeom prst="rect">
            <a:avLst/>
          </a:prstGeom>
          <a:noFill/>
          <a:ln>
            <a:solidFill>
              <a:srgbClr val="92D05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ar-DZ" sz="2200" b="1" dirty="0">
                <a:solidFill>
                  <a:srgbClr val="92D050"/>
                </a:solidFill>
              </a:rPr>
              <a:t>اللجنة التوجيهية</a:t>
            </a: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p:txBody>
      </p:sp>
      <p:sp>
        <p:nvSpPr>
          <p:cNvPr id="7" name="ZoneTexte 6">
            <a:extLst>
              <a:ext uri="{FF2B5EF4-FFF2-40B4-BE49-F238E27FC236}">
                <a16:creationId xmlns:a16="http://schemas.microsoft.com/office/drawing/2014/main" id="{8A62CAEE-0C4D-6249-28CD-CCDD9EB92D47}"/>
              </a:ext>
            </a:extLst>
          </p:cNvPr>
          <p:cNvSpPr txBox="1"/>
          <p:nvPr/>
        </p:nvSpPr>
        <p:spPr>
          <a:xfrm>
            <a:off x="0" y="404664"/>
            <a:ext cx="12191999" cy="461665"/>
          </a:xfrm>
          <a:prstGeom prst="rect">
            <a:avLst/>
          </a:prstGeom>
          <a:noFill/>
        </p:spPr>
        <p:txBody>
          <a:bodyPr wrap="square" rtlCol="0">
            <a:spAutoFit/>
          </a:bodyPr>
          <a:lstStyle/>
          <a:p>
            <a:pPr algn="ctr"/>
            <a:r>
              <a:rPr lang="ar-DZ" sz="2400" b="1" dirty="0" err="1"/>
              <a:t>الحوكمة</a:t>
            </a:r>
            <a:endParaRPr lang="en-US" sz="2400" b="1" dirty="0"/>
          </a:p>
        </p:txBody>
      </p:sp>
      <p:grpSp>
        <p:nvGrpSpPr>
          <p:cNvPr id="8" name="Groupe 7">
            <a:extLst>
              <a:ext uri="{FF2B5EF4-FFF2-40B4-BE49-F238E27FC236}">
                <a16:creationId xmlns:a16="http://schemas.microsoft.com/office/drawing/2014/main" id="{FBE53F10-28D1-BFCB-B78E-499A8F79E743}"/>
              </a:ext>
            </a:extLst>
          </p:cNvPr>
          <p:cNvGrpSpPr/>
          <p:nvPr/>
        </p:nvGrpSpPr>
        <p:grpSpPr>
          <a:xfrm>
            <a:off x="7608168" y="1154360"/>
            <a:ext cx="4443137" cy="5587008"/>
            <a:chOff x="7485510" y="1154360"/>
            <a:chExt cx="4443137" cy="5587008"/>
          </a:xfrm>
        </p:grpSpPr>
        <p:pic>
          <p:nvPicPr>
            <p:cNvPr id="9" name="Image 8" descr="Une image contenant Graphique, Police, graphisme, logo&#10;&#10;Description générée automatiquement">
              <a:extLst>
                <a:ext uri="{FF2B5EF4-FFF2-40B4-BE49-F238E27FC236}">
                  <a16:creationId xmlns:a16="http://schemas.microsoft.com/office/drawing/2014/main" id="{C09AF0AF-E074-D729-9E25-0C6B827C82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22187" y="1781379"/>
              <a:ext cx="3734870" cy="1080000"/>
            </a:xfrm>
            <a:prstGeom prst="rect">
              <a:avLst/>
            </a:prstGeom>
          </p:spPr>
        </p:pic>
        <p:pic>
          <p:nvPicPr>
            <p:cNvPr id="10" name="Image 9" descr="Une image contenant Police, Graphique, logo, cercle&#10;&#10;Description générée automatiquement">
              <a:extLst>
                <a:ext uri="{FF2B5EF4-FFF2-40B4-BE49-F238E27FC236}">
                  <a16:creationId xmlns:a16="http://schemas.microsoft.com/office/drawing/2014/main" id="{B8466DB3-B713-AEC9-A07E-990BB88EEF2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2624" y="2916622"/>
              <a:ext cx="1080000" cy="1080000"/>
            </a:xfrm>
            <a:prstGeom prst="rect">
              <a:avLst/>
            </a:prstGeom>
          </p:spPr>
        </p:pic>
        <p:pic>
          <p:nvPicPr>
            <p:cNvPr id="11" name="Image 10" descr="Une image contenant Graphique, Police, graphisme, logo&#10;&#10;Description générée automatiquement">
              <a:extLst>
                <a:ext uri="{FF2B5EF4-FFF2-40B4-BE49-F238E27FC236}">
                  <a16:creationId xmlns:a16="http://schemas.microsoft.com/office/drawing/2014/main" id="{5FAA0D01-4DE0-8D07-EE27-287158AF5F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40405" y="4152240"/>
              <a:ext cx="3287318" cy="1080000"/>
            </a:xfrm>
            <a:prstGeom prst="rect">
              <a:avLst/>
            </a:prstGeom>
          </p:spPr>
        </p:pic>
        <p:pic>
          <p:nvPicPr>
            <p:cNvPr id="12" name="Image 11">
              <a:extLst>
                <a:ext uri="{FF2B5EF4-FFF2-40B4-BE49-F238E27FC236}">
                  <a16:creationId xmlns:a16="http://schemas.microsoft.com/office/drawing/2014/main" id="{CC221CD0-0DEF-C8EA-0B56-F7752CCFB6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34548" y="5601021"/>
              <a:ext cx="3593175" cy="1080000"/>
            </a:xfrm>
            <a:prstGeom prst="rect">
              <a:avLst/>
            </a:prstGeom>
          </p:spPr>
        </p:pic>
        <p:pic>
          <p:nvPicPr>
            <p:cNvPr id="13" name="Picture 7">
              <a:extLst>
                <a:ext uri="{FF2B5EF4-FFF2-40B4-BE49-F238E27FC236}">
                  <a16:creationId xmlns:a16="http://schemas.microsoft.com/office/drawing/2014/main" id="{D9A90E02-DA6F-A56E-B0E0-2667C5FBF15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403661" y="2908081"/>
              <a:ext cx="1070357" cy="1080000"/>
            </a:xfrm>
            <a:prstGeom prst="rect">
              <a:avLst/>
            </a:prstGeom>
            <a:noFill/>
            <a:ln w="9525">
              <a:noFill/>
              <a:miter lim="800000"/>
              <a:headEnd/>
              <a:tailEnd/>
            </a:ln>
          </p:spPr>
        </p:pic>
        <p:pic>
          <p:nvPicPr>
            <p:cNvPr id="14" name="Picture 5">
              <a:extLst>
                <a:ext uri="{FF2B5EF4-FFF2-40B4-BE49-F238E27FC236}">
                  <a16:creationId xmlns:a16="http://schemas.microsoft.com/office/drawing/2014/main" id="{5D913925-C209-CE5A-DB71-F2CC4D630FEF}"/>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474018" y="2916622"/>
              <a:ext cx="1039166"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Image 14" descr="Une image contenant capture d’écran, noir, obscurité, noir et blanc&#10;&#10;Description générée automatiquement">
              <a:extLst>
                <a:ext uri="{FF2B5EF4-FFF2-40B4-BE49-F238E27FC236}">
                  <a16:creationId xmlns:a16="http://schemas.microsoft.com/office/drawing/2014/main" id="{C4F66DEA-FB55-8823-3E63-A9D7831FED9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71245" y="4499174"/>
              <a:ext cx="728499" cy="1080000"/>
            </a:xfrm>
            <a:prstGeom prst="rect">
              <a:avLst/>
            </a:prstGeom>
          </p:spPr>
        </p:pic>
        <p:sp>
          <p:nvSpPr>
            <p:cNvPr id="16" name="Rectangle 15">
              <a:extLst>
                <a:ext uri="{FF2B5EF4-FFF2-40B4-BE49-F238E27FC236}">
                  <a16:creationId xmlns:a16="http://schemas.microsoft.com/office/drawing/2014/main" id="{0AE166BA-2075-4A91-C329-D3FB098CC69E}"/>
                </a:ext>
              </a:extLst>
            </p:cNvPr>
            <p:cNvSpPr/>
            <p:nvPr/>
          </p:nvSpPr>
          <p:spPr>
            <a:xfrm>
              <a:off x="7485510" y="1154360"/>
              <a:ext cx="4443137" cy="5587008"/>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DZ" dirty="0">
                  <a:solidFill>
                    <a:srgbClr val="0070C0"/>
                  </a:solidFill>
                </a:rPr>
                <a:t>الشركاء الدوليين</a:t>
              </a: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p:txBody>
        </p:sp>
      </p:grpSp>
      <p:grpSp>
        <p:nvGrpSpPr>
          <p:cNvPr id="17" name="Groupe 16">
            <a:extLst>
              <a:ext uri="{FF2B5EF4-FFF2-40B4-BE49-F238E27FC236}">
                <a16:creationId xmlns:a16="http://schemas.microsoft.com/office/drawing/2014/main" id="{8E81763E-27FB-B228-67B1-703864187757}"/>
              </a:ext>
            </a:extLst>
          </p:cNvPr>
          <p:cNvGrpSpPr/>
          <p:nvPr/>
        </p:nvGrpSpPr>
        <p:grpSpPr>
          <a:xfrm>
            <a:off x="5015999" y="1154360"/>
            <a:ext cx="2160000" cy="2418416"/>
            <a:chOff x="5015999" y="1154360"/>
            <a:chExt cx="2160000" cy="2418416"/>
          </a:xfrm>
        </p:grpSpPr>
        <p:pic>
          <p:nvPicPr>
            <p:cNvPr id="18" name="Image 17">
              <a:extLst>
                <a:ext uri="{FF2B5EF4-FFF2-40B4-BE49-F238E27FC236}">
                  <a16:creationId xmlns:a16="http://schemas.microsoft.com/office/drawing/2014/main" id="{64EE639B-8C23-EDA3-70C1-1CB982DAB0E4}"/>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015999" y="1412776"/>
              <a:ext cx="2160000" cy="2160000"/>
            </a:xfrm>
            <a:prstGeom prst="rect">
              <a:avLst/>
            </a:prstGeom>
          </p:spPr>
        </p:pic>
        <p:sp>
          <p:nvSpPr>
            <p:cNvPr id="19" name="ZoneTexte 18">
              <a:extLst>
                <a:ext uri="{FF2B5EF4-FFF2-40B4-BE49-F238E27FC236}">
                  <a16:creationId xmlns:a16="http://schemas.microsoft.com/office/drawing/2014/main" id="{3AA4F6B4-2261-B2FF-72F9-76F0F1303C2D}"/>
                </a:ext>
              </a:extLst>
            </p:cNvPr>
            <p:cNvSpPr txBox="1"/>
            <p:nvPr/>
          </p:nvSpPr>
          <p:spPr>
            <a:xfrm>
              <a:off x="5342503" y="1154360"/>
              <a:ext cx="1506991" cy="369332"/>
            </a:xfrm>
            <a:prstGeom prst="rect">
              <a:avLst/>
            </a:prstGeom>
            <a:noFill/>
          </p:spPr>
          <p:txBody>
            <a:bodyPr wrap="square" rtlCol="0">
              <a:spAutoFit/>
            </a:bodyPr>
            <a:lstStyle/>
            <a:p>
              <a:pPr algn="ctr"/>
              <a:r>
                <a:rPr lang="ar-DZ" dirty="0">
                  <a:solidFill>
                    <a:srgbClr val="000000"/>
                  </a:solidFill>
                </a:rPr>
                <a:t>التنسيق</a:t>
              </a:r>
              <a:endParaRPr lang="en-US" dirty="0">
                <a:solidFill>
                  <a:srgbClr val="000000"/>
                </a:solidFill>
              </a:endParaRPr>
            </a:p>
          </p:txBody>
        </p:sp>
      </p:grpSp>
      <p:grpSp>
        <p:nvGrpSpPr>
          <p:cNvPr id="20" name="Groupe 19">
            <a:extLst>
              <a:ext uri="{FF2B5EF4-FFF2-40B4-BE49-F238E27FC236}">
                <a16:creationId xmlns:a16="http://schemas.microsoft.com/office/drawing/2014/main" id="{E5190BC8-946A-4351-DE8D-72885E996243}"/>
              </a:ext>
            </a:extLst>
          </p:cNvPr>
          <p:cNvGrpSpPr/>
          <p:nvPr/>
        </p:nvGrpSpPr>
        <p:grpSpPr>
          <a:xfrm>
            <a:off x="5249840" y="4283150"/>
            <a:ext cx="1521044" cy="1420491"/>
            <a:chOff x="5249840" y="4283150"/>
            <a:chExt cx="1521044" cy="1420491"/>
          </a:xfrm>
        </p:grpSpPr>
        <p:grpSp>
          <p:nvGrpSpPr>
            <p:cNvPr id="21" name="Groupe 20">
              <a:extLst>
                <a:ext uri="{FF2B5EF4-FFF2-40B4-BE49-F238E27FC236}">
                  <a16:creationId xmlns:a16="http://schemas.microsoft.com/office/drawing/2014/main" id="{1A9CEF88-30DD-190D-87FD-0D3E9A158E47}"/>
                </a:ext>
              </a:extLst>
            </p:cNvPr>
            <p:cNvGrpSpPr/>
            <p:nvPr/>
          </p:nvGrpSpPr>
          <p:grpSpPr>
            <a:xfrm>
              <a:off x="5249841" y="4283150"/>
              <a:ext cx="1521043" cy="1223049"/>
              <a:chOff x="5249841" y="4283150"/>
              <a:chExt cx="1521043" cy="1223049"/>
            </a:xfrm>
          </p:grpSpPr>
          <p:pic>
            <p:nvPicPr>
              <p:cNvPr id="23" name="Picture 7">
                <a:extLst>
                  <a:ext uri="{FF2B5EF4-FFF2-40B4-BE49-F238E27FC236}">
                    <a16:creationId xmlns:a16="http://schemas.microsoft.com/office/drawing/2014/main" id="{964960AD-083F-017F-9F9E-C6C62422CDAF}"/>
                  </a:ext>
                </a:extLst>
              </p:cNvPr>
              <p:cNvPicPr>
                <a:picLocks noChangeAspect="1" noChangeArrowheads="1"/>
              </p:cNvPicPr>
              <p:nvPr/>
            </p:nvPicPr>
            <p:blipFill>
              <a:blip r:embed="rId6" cstate="email">
                <a:alphaModFix amt="35000"/>
                <a:extLst>
                  <a:ext uri="{28A0092B-C50C-407E-A947-70E740481C1C}">
                    <a14:useLocalDpi xmlns:a14="http://schemas.microsoft.com/office/drawing/2010/main"/>
                  </a:ext>
                </a:extLst>
              </a:blip>
              <a:srcRect/>
              <a:stretch>
                <a:fillRect/>
              </a:stretch>
            </p:blipFill>
            <p:spPr bwMode="auto">
              <a:xfrm>
                <a:off x="5475185" y="4283150"/>
                <a:ext cx="1070357" cy="1080000"/>
              </a:xfrm>
              <a:prstGeom prst="rect">
                <a:avLst/>
              </a:prstGeom>
              <a:noFill/>
              <a:ln w="9525">
                <a:noFill/>
                <a:miter lim="800000"/>
                <a:headEnd/>
                <a:tailEnd/>
              </a:ln>
            </p:spPr>
          </p:pic>
          <p:sp>
            <p:nvSpPr>
              <p:cNvPr id="24" name="ZoneTexte 23">
                <a:extLst>
                  <a:ext uri="{FF2B5EF4-FFF2-40B4-BE49-F238E27FC236}">
                    <a16:creationId xmlns:a16="http://schemas.microsoft.com/office/drawing/2014/main" id="{67BD6F17-CF7B-F904-743F-C7A66B8D9C09}"/>
                  </a:ext>
                </a:extLst>
              </p:cNvPr>
              <p:cNvSpPr txBox="1"/>
              <p:nvPr/>
            </p:nvSpPr>
            <p:spPr>
              <a:xfrm>
                <a:off x="5249841" y="5229200"/>
                <a:ext cx="1521043" cy="276999"/>
              </a:xfrm>
              <a:prstGeom prst="rect">
                <a:avLst/>
              </a:prstGeom>
              <a:noFill/>
            </p:spPr>
            <p:txBody>
              <a:bodyPr wrap="square" rtlCol="0">
                <a:spAutoFit/>
              </a:bodyPr>
              <a:lstStyle/>
              <a:p>
                <a:pPr algn="ctr"/>
                <a:r>
                  <a:rPr lang="ar-DZ" sz="1200" i="1" dirty="0">
                    <a:solidFill>
                      <a:schemeClr val="tx1">
                        <a:lumMod val="60000"/>
                        <a:lumOff val="40000"/>
                      </a:schemeClr>
                    </a:solidFill>
                  </a:rPr>
                  <a:t>الدعم العلمي والتقني</a:t>
                </a:r>
                <a:endParaRPr lang="en-US" sz="1200" i="1" dirty="0">
                  <a:solidFill>
                    <a:schemeClr val="tx1">
                      <a:lumMod val="60000"/>
                      <a:lumOff val="40000"/>
                    </a:schemeClr>
                  </a:solidFill>
                </a:endParaRPr>
              </a:p>
            </p:txBody>
          </p:sp>
        </p:grpSp>
        <p:sp>
          <p:nvSpPr>
            <p:cNvPr id="22" name="Rectangle : coins arrondis 21">
              <a:extLst>
                <a:ext uri="{FF2B5EF4-FFF2-40B4-BE49-F238E27FC236}">
                  <a16:creationId xmlns:a16="http://schemas.microsoft.com/office/drawing/2014/main" id="{D1245D6C-33EB-1CC3-6C94-AD5CA0298C48}"/>
                </a:ext>
              </a:extLst>
            </p:cNvPr>
            <p:cNvSpPr/>
            <p:nvPr/>
          </p:nvSpPr>
          <p:spPr>
            <a:xfrm>
              <a:off x="5249840" y="4283151"/>
              <a:ext cx="1521043" cy="1420490"/>
            </a:xfrm>
            <a:prstGeom prst="roundRect">
              <a:avLst/>
            </a:prstGeom>
            <a:noFill/>
            <a:ln>
              <a:solidFill>
                <a:schemeClr val="tx1">
                  <a:lumMod val="60000"/>
                  <a:lumOff val="4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5" name="Groupe 24">
            <a:extLst>
              <a:ext uri="{FF2B5EF4-FFF2-40B4-BE49-F238E27FC236}">
                <a16:creationId xmlns:a16="http://schemas.microsoft.com/office/drawing/2014/main" id="{D96EE54C-3DA3-C73D-9FEB-B4B00D3CB818}"/>
              </a:ext>
            </a:extLst>
          </p:cNvPr>
          <p:cNvGrpSpPr/>
          <p:nvPr/>
        </p:nvGrpSpPr>
        <p:grpSpPr>
          <a:xfrm>
            <a:off x="782184" y="1772816"/>
            <a:ext cx="3729640" cy="4752528"/>
            <a:chOff x="782184" y="1772816"/>
            <a:chExt cx="3729640" cy="4752528"/>
          </a:xfrm>
        </p:grpSpPr>
        <p:sp>
          <p:nvSpPr>
            <p:cNvPr id="26" name="Rectangle 25">
              <a:extLst>
                <a:ext uri="{FF2B5EF4-FFF2-40B4-BE49-F238E27FC236}">
                  <a16:creationId xmlns:a16="http://schemas.microsoft.com/office/drawing/2014/main" id="{13FC17C6-7866-2502-B310-F3A7E8BFE302}"/>
                </a:ext>
              </a:extLst>
            </p:cNvPr>
            <p:cNvSpPr/>
            <p:nvPr/>
          </p:nvSpPr>
          <p:spPr>
            <a:xfrm>
              <a:off x="782184" y="1772816"/>
              <a:ext cx="3729640" cy="4752528"/>
            </a:xfrm>
            <a:prstGeom prst="rect">
              <a:avLst/>
            </a:prstGeom>
            <a:no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DZ" dirty="0">
                  <a:solidFill>
                    <a:srgbClr val="000000"/>
                  </a:solidFill>
                </a:rPr>
                <a:t>الشركاء المحليون</a:t>
              </a: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a:p>
              <a:pPr algn="ctr"/>
              <a:endParaRPr lang="en-US" dirty="0">
                <a:solidFill>
                  <a:srgbClr val="000000"/>
                </a:solidFill>
              </a:endParaRPr>
            </a:p>
          </p:txBody>
        </p:sp>
        <p:pic>
          <p:nvPicPr>
            <p:cNvPr id="27" name="Image 26">
              <a:extLst>
                <a:ext uri="{FF2B5EF4-FFF2-40B4-BE49-F238E27FC236}">
                  <a16:creationId xmlns:a16="http://schemas.microsoft.com/office/drawing/2014/main" id="{51484189-3692-0B78-A193-5736C785128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59269" y="2228347"/>
              <a:ext cx="1080000" cy="1080000"/>
            </a:xfrm>
            <a:prstGeom prst="rect">
              <a:avLst/>
            </a:prstGeom>
          </p:spPr>
        </p:pic>
        <p:pic>
          <p:nvPicPr>
            <p:cNvPr id="28" name="Image 27">
              <a:extLst>
                <a:ext uri="{FF2B5EF4-FFF2-40B4-BE49-F238E27FC236}">
                  <a16:creationId xmlns:a16="http://schemas.microsoft.com/office/drawing/2014/main" id="{50B300A7-D9B4-32DE-AAB9-69AE67EA9A1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57050" y="2331969"/>
              <a:ext cx="1933715" cy="1080000"/>
            </a:xfrm>
            <a:prstGeom prst="rect">
              <a:avLst/>
            </a:prstGeom>
          </p:spPr>
        </p:pic>
        <p:grpSp>
          <p:nvGrpSpPr>
            <p:cNvPr id="29" name="Groupe 28">
              <a:extLst>
                <a:ext uri="{FF2B5EF4-FFF2-40B4-BE49-F238E27FC236}">
                  <a16:creationId xmlns:a16="http://schemas.microsoft.com/office/drawing/2014/main" id="{2C59A709-3543-92AC-08D7-0F9F13DD8757}"/>
                </a:ext>
              </a:extLst>
            </p:cNvPr>
            <p:cNvGrpSpPr/>
            <p:nvPr/>
          </p:nvGrpSpPr>
          <p:grpSpPr>
            <a:xfrm>
              <a:off x="910612" y="3512318"/>
              <a:ext cx="1056635" cy="1356999"/>
              <a:chOff x="87929" y="4458558"/>
              <a:chExt cx="1056635" cy="1356999"/>
            </a:xfrm>
          </p:grpSpPr>
          <p:pic>
            <p:nvPicPr>
              <p:cNvPr id="42" name="Image 41" descr="Une image contenant couronne, écusson, art, joyaux de la couronne&#10;&#10;Description générée automatiquement">
                <a:extLst>
                  <a:ext uri="{FF2B5EF4-FFF2-40B4-BE49-F238E27FC236}">
                    <a16:creationId xmlns:a16="http://schemas.microsoft.com/office/drawing/2014/main" id="{05AACB22-9EB4-F609-DFAB-14CFEE43F90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0905" y="4458558"/>
                <a:ext cx="1053659" cy="1080000"/>
              </a:xfrm>
              <a:prstGeom prst="rect">
                <a:avLst/>
              </a:prstGeom>
            </p:spPr>
          </p:pic>
          <p:sp>
            <p:nvSpPr>
              <p:cNvPr id="43" name="ZoneTexte 42">
                <a:extLst>
                  <a:ext uri="{FF2B5EF4-FFF2-40B4-BE49-F238E27FC236}">
                    <a16:creationId xmlns:a16="http://schemas.microsoft.com/office/drawing/2014/main" id="{477200F1-01AC-711B-0589-BC11FDC1FA1C}"/>
                  </a:ext>
                </a:extLst>
              </p:cNvPr>
              <p:cNvSpPr txBox="1"/>
              <p:nvPr/>
            </p:nvSpPr>
            <p:spPr>
              <a:xfrm>
                <a:off x="87929" y="5538558"/>
                <a:ext cx="1053358" cy="276999"/>
              </a:xfrm>
              <a:prstGeom prst="rect">
                <a:avLst/>
              </a:prstGeom>
              <a:noFill/>
            </p:spPr>
            <p:txBody>
              <a:bodyPr wrap="square" rtlCol="0">
                <a:spAutoFit/>
              </a:bodyPr>
              <a:lstStyle/>
              <a:p>
                <a:pPr algn="ctr"/>
                <a:r>
                  <a:rPr lang="ar-DZ" sz="1200" dirty="0">
                    <a:solidFill>
                      <a:srgbClr val="000000"/>
                    </a:solidFill>
                  </a:rPr>
                  <a:t>وزارة الداخلية</a:t>
                </a:r>
                <a:endParaRPr lang="fr-FR" sz="1200" dirty="0">
                  <a:solidFill>
                    <a:srgbClr val="000000"/>
                  </a:solidFill>
                </a:endParaRPr>
              </a:p>
            </p:txBody>
          </p:sp>
        </p:grpSp>
        <p:grpSp>
          <p:nvGrpSpPr>
            <p:cNvPr id="30" name="Groupe 29">
              <a:extLst>
                <a:ext uri="{FF2B5EF4-FFF2-40B4-BE49-F238E27FC236}">
                  <a16:creationId xmlns:a16="http://schemas.microsoft.com/office/drawing/2014/main" id="{AAAA7889-E16A-B6FA-7233-992D0FB350DE}"/>
                </a:ext>
              </a:extLst>
            </p:cNvPr>
            <p:cNvGrpSpPr/>
            <p:nvPr/>
          </p:nvGrpSpPr>
          <p:grpSpPr>
            <a:xfrm>
              <a:off x="2092659" y="3512318"/>
              <a:ext cx="1056635" cy="1356999"/>
              <a:chOff x="87929" y="4458558"/>
              <a:chExt cx="1056635" cy="1356999"/>
            </a:xfrm>
          </p:grpSpPr>
          <p:pic>
            <p:nvPicPr>
              <p:cNvPr id="40" name="Image 39" descr="Une image contenant couronne, écusson, art, joyaux de la couronne&#10;&#10;Description générée automatiquement">
                <a:extLst>
                  <a:ext uri="{FF2B5EF4-FFF2-40B4-BE49-F238E27FC236}">
                    <a16:creationId xmlns:a16="http://schemas.microsoft.com/office/drawing/2014/main" id="{4C5A3761-00D2-2F39-098A-294FB56EE4A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0905" y="4458558"/>
                <a:ext cx="1053659" cy="1080000"/>
              </a:xfrm>
              <a:prstGeom prst="rect">
                <a:avLst/>
              </a:prstGeom>
            </p:spPr>
          </p:pic>
          <p:sp>
            <p:nvSpPr>
              <p:cNvPr id="41" name="ZoneTexte 40">
                <a:extLst>
                  <a:ext uri="{FF2B5EF4-FFF2-40B4-BE49-F238E27FC236}">
                    <a16:creationId xmlns:a16="http://schemas.microsoft.com/office/drawing/2014/main" id="{AB3BFF15-349D-53E6-ED6D-474B35A6938E}"/>
                  </a:ext>
                </a:extLst>
              </p:cNvPr>
              <p:cNvSpPr txBox="1"/>
              <p:nvPr/>
            </p:nvSpPr>
            <p:spPr>
              <a:xfrm>
                <a:off x="87929" y="5538558"/>
                <a:ext cx="1053358" cy="276999"/>
              </a:xfrm>
              <a:prstGeom prst="rect">
                <a:avLst/>
              </a:prstGeom>
              <a:noFill/>
            </p:spPr>
            <p:txBody>
              <a:bodyPr wrap="square" rtlCol="0">
                <a:spAutoFit/>
              </a:bodyPr>
              <a:lstStyle/>
              <a:p>
                <a:pPr algn="ctr"/>
                <a:r>
                  <a:rPr lang="ar-DZ" sz="1200" dirty="0">
                    <a:solidFill>
                      <a:srgbClr val="000000"/>
                    </a:solidFill>
                  </a:rPr>
                  <a:t>وزارة الزراعة</a:t>
                </a:r>
                <a:endParaRPr lang="fr-FR" sz="1200" dirty="0">
                  <a:solidFill>
                    <a:srgbClr val="000000"/>
                  </a:solidFill>
                </a:endParaRPr>
              </a:p>
            </p:txBody>
          </p:sp>
        </p:grpSp>
        <p:grpSp>
          <p:nvGrpSpPr>
            <p:cNvPr id="31" name="Groupe 30">
              <a:extLst>
                <a:ext uri="{FF2B5EF4-FFF2-40B4-BE49-F238E27FC236}">
                  <a16:creationId xmlns:a16="http://schemas.microsoft.com/office/drawing/2014/main" id="{47CDC1CD-7DD1-2E22-26F2-DACD56730671}"/>
                </a:ext>
              </a:extLst>
            </p:cNvPr>
            <p:cNvGrpSpPr/>
            <p:nvPr/>
          </p:nvGrpSpPr>
          <p:grpSpPr>
            <a:xfrm>
              <a:off x="3282447" y="3512318"/>
              <a:ext cx="1056635" cy="1356999"/>
              <a:chOff x="87929" y="4458558"/>
              <a:chExt cx="1056635" cy="1356999"/>
            </a:xfrm>
          </p:grpSpPr>
          <p:pic>
            <p:nvPicPr>
              <p:cNvPr id="38" name="Image 37" descr="Une image contenant couronne, écusson, art, joyaux de la couronne&#10;&#10;Description générée automatiquement">
                <a:extLst>
                  <a:ext uri="{FF2B5EF4-FFF2-40B4-BE49-F238E27FC236}">
                    <a16:creationId xmlns:a16="http://schemas.microsoft.com/office/drawing/2014/main" id="{8D4A83BF-3750-5BC9-407D-5E744C264B84}"/>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0905" y="4458558"/>
                <a:ext cx="1053659" cy="1080000"/>
              </a:xfrm>
              <a:prstGeom prst="rect">
                <a:avLst/>
              </a:prstGeom>
            </p:spPr>
          </p:pic>
          <p:sp>
            <p:nvSpPr>
              <p:cNvPr id="39" name="ZoneTexte 38">
                <a:extLst>
                  <a:ext uri="{FF2B5EF4-FFF2-40B4-BE49-F238E27FC236}">
                    <a16:creationId xmlns:a16="http://schemas.microsoft.com/office/drawing/2014/main" id="{0966654E-8586-5D48-9DE2-405F3B3A69B4}"/>
                  </a:ext>
                </a:extLst>
              </p:cNvPr>
              <p:cNvSpPr txBox="1"/>
              <p:nvPr/>
            </p:nvSpPr>
            <p:spPr>
              <a:xfrm>
                <a:off x="87929" y="5538558"/>
                <a:ext cx="1053358" cy="276999"/>
              </a:xfrm>
              <a:prstGeom prst="rect">
                <a:avLst/>
              </a:prstGeom>
              <a:noFill/>
            </p:spPr>
            <p:txBody>
              <a:bodyPr wrap="square" rtlCol="0">
                <a:spAutoFit/>
              </a:bodyPr>
              <a:lstStyle/>
              <a:p>
                <a:pPr algn="ctr"/>
                <a:r>
                  <a:rPr lang="ar-DZ" sz="1200" dirty="0">
                    <a:solidFill>
                      <a:srgbClr val="000000"/>
                    </a:solidFill>
                  </a:rPr>
                  <a:t>وزارة السياحة</a:t>
                </a:r>
                <a:endParaRPr lang="fr-FR" sz="1200" dirty="0">
                  <a:solidFill>
                    <a:srgbClr val="000000"/>
                  </a:solidFill>
                </a:endParaRPr>
              </a:p>
            </p:txBody>
          </p:sp>
        </p:grpSp>
        <p:grpSp>
          <p:nvGrpSpPr>
            <p:cNvPr id="32" name="Groupe 31">
              <a:extLst>
                <a:ext uri="{FF2B5EF4-FFF2-40B4-BE49-F238E27FC236}">
                  <a16:creationId xmlns:a16="http://schemas.microsoft.com/office/drawing/2014/main" id="{DBFD2C0C-48CE-7011-2AB8-488CD7F609B4}"/>
                </a:ext>
              </a:extLst>
            </p:cNvPr>
            <p:cNvGrpSpPr/>
            <p:nvPr/>
          </p:nvGrpSpPr>
          <p:grpSpPr>
            <a:xfrm>
              <a:off x="1343472" y="5241332"/>
              <a:ext cx="1143000" cy="1038999"/>
              <a:chOff x="5334255" y="3759047"/>
              <a:chExt cx="1143000" cy="1038999"/>
            </a:xfrm>
          </p:grpSpPr>
          <p:pic>
            <p:nvPicPr>
              <p:cNvPr id="36" name="Image 35" descr="Une image contenant sapin, vert, origami, conception&#10;&#10;Description générée automatiquement">
                <a:extLst>
                  <a:ext uri="{FF2B5EF4-FFF2-40B4-BE49-F238E27FC236}">
                    <a16:creationId xmlns:a16="http://schemas.microsoft.com/office/drawing/2014/main" id="{2226EF5F-8387-06F3-E80E-44C4FD216DB0}"/>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334255" y="3759047"/>
                <a:ext cx="1143000" cy="762000"/>
              </a:xfrm>
              <a:prstGeom prst="rect">
                <a:avLst/>
              </a:prstGeom>
            </p:spPr>
          </p:pic>
          <p:sp>
            <p:nvSpPr>
              <p:cNvPr id="37" name="ZoneTexte 36">
                <a:extLst>
                  <a:ext uri="{FF2B5EF4-FFF2-40B4-BE49-F238E27FC236}">
                    <a16:creationId xmlns:a16="http://schemas.microsoft.com/office/drawing/2014/main" id="{8334961F-3DBD-35C1-F559-AEAD6C6C85E9}"/>
                  </a:ext>
                </a:extLst>
              </p:cNvPr>
              <p:cNvSpPr txBox="1"/>
              <p:nvPr/>
            </p:nvSpPr>
            <p:spPr>
              <a:xfrm>
                <a:off x="5379076" y="4521047"/>
                <a:ext cx="1053358" cy="276999"/>
              </a:xfrm>
              <a:prstGeom prst="rect">
                <a:avLst/>
              </a:prstGeom>
              <a:noFill/>
            </p:spPr>
            <p:txBody>
              <a:bodyPr wrap="square" rtlCol="0">
                <a:spAutoFit/>
              </a:bodyPr>
              <a:lstStyle/>
              <a:p>
                <a:pPr algn="ctr"/>
                <a:r>
                  <a:rPr lang="ar-DZ" sz="1200" dirty="0">
                    <a:solidFill>
                      <a:srgbClr val="000000"/>
                    </a:solidFill>
                  </a:rPr>
                  <a:t>مقاطعة إفران</a:t>
                </a:r>
                <a:endParaRPr lang="fr-FR" sz="1200" dirty="0">
                  <a:solidFill>
                    <a:srgbClr val="000000"/>
                  </a:solidFill>
                </a:endParaRPr>
              </a:p>
            </p:txBody>
          </p:sp>
        </p:grpSp>
        <p:grpSp>
          <p:nvGrpSpPr>
            <p:cNvPr id="33" name="Groupe 32">
              <a:extLst>
                <a:ext uri="{FF2B5EF4-FFF2-40B4-BE49-F238E27FC236}">
                  <a16:creationId xmlns:a16="http://schemas.microsoft.com/office/drawing/2014/main" id="{D2155A70-6ECA-738B-0A45-E91AD11343C4}"/>
                </a:ext>
              </a:extLst>
            </p:cNvPr>
            <p:cNvGrpSpPr/>
            <p:nvPr/>
          </p:nvGrpSpPr>
          <p:grpSpPr>
            <a:xfrm>
              <a:off x="2693689" y="5154332"/>
              <a:ext cx="1131161" cy="1310665"/>
              <a:chOff x="2693689" y="5154332"/>
              <a:chExt cx="1131161" cy="1310665"/>
            </a:xfrm>
          </p:grpSpPr>
          <p:pic>
            <p:nvPicPr>
              <p:cNvPr id="34" name="Image 33" descr="Une image contenant sapin, symbole&#10;&#10;Description générée automatiquement">
                <a:extLst>
                  <a:ext uri="{FF2B5EF4-FFF2-40B4-BE49-F238E27FC236}">
                    <a16:creationId xmlns:a16="http://schemas.microsoft.com/office/drawing/2014/main" id="{A3289A2E-5AEE-28AF-DCF2-F5C65C33378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2794085" y="5154332"/>
                <a:ext cx="930371" cy="936000"/>
              </a:xfrm>
              <a:prstGeom prst="rect">
                <a:avLst/>
              </a:prstGeom>
            </p:spPr>
          </p:pic>
          <p:sp>
            <p:nvSpPr>
              <p:cNvPr id="35" name="ZoneTexte 34">
                <a:extLst>
                  <a:ext uri="{FF2B5EF4-FFF2-40B4-BE49-F238E27FC236}">
                    <a16:creationId xmlns:a16="http://schemas.microsoft.com/office/drawing/2014/main" id="{F1594A60-0005-4C36-97C6-7F98F3506743}"/>
                  </a:ext>
                </a:extLst>
              </p:cNvPr>
              <p:cNvSpPr txBox="1"/>
              <p:nvPr/>
            </p:nvSpPr>
            <p:spPr>
              <a:xfrm>
                <a:off x="2693689" y="6003332"/>
                <a:ext cx="1131161" cy="461665"/>
              </a:xfrm>
              <a:prstGeom prst="rect">
                <a:avLst/>
              </a:prstGeom>
              <a:noFill/>
            </p:spPr>
            <p:txBody>
              <a:bodyPr wrap="square" rtlCol="0">
                <a:spAutoFit/>
              </a:bodyPr>
              <a:lstStyle/>
              <a:p>
                <a:pPr algn="ctr"/>
                <a:r>
                  <a:rPr lang="ar-DZ" sz="1200" dirty="0">
                    <a:solidFill>
                      <a:srgbClr val="000000"/>
                    </a:solidFill>
                  </a:rPr>
                  <a:t>حديقة إفران الوطنية</a:t>
                </a:r>
                <a:endParaRPr lang="fr-FR" sz="1200" dirty="0">
                  <a:solidFill>
                    <a:srgbClr val="000000"/>
                  </a:solidFill>
                </a:endParaRPr>
              </a:p>
            </p:txBody>
          </p:sp>
        </p:grpSp>
      </p:grpSp>
      <p:sp>
        <p:nvSpPr>
          <p:cNvPr id="44" name="ZoneTexte 43">
            <a:extLst>
              <a:ext uri="{FF2B5EF4-FFF2-40B4-BE49-F238E27FC236}">
                <a16:creationId xmlns:a16="http://schemas.microsoft.com/office/drawing/2014/main" id="{E5BA14AC-1EFC-BBC5-14A3-4AC3A8D8EDC9}"/>
              </a:ext>
            </a:extLst>
          </p:cNvPr>
          <p:cNvSpPr txBox="1"/>
          <p:nvPr/>
        </p:nvSpPr>
        <p:spPr>
          <a:xfrm>
            <a:off x="10704512" y="427932"/>
            <a:ext cx="1468443" cy="338554"/>
          </a:xfrm>
          <a:prstGeom prst="rect">
            <a:avLst/>
          </a:prstGeom>
          <a:solidFill>
            <a:schemeClr val="bg1"/>
          </a:solidFill>
          <a:ln>
            <a:solidFill>
              <a:schemeClr val="tx1"/>
            </a:solidFill>
          </a:ln>
        </p:spPr>
        <p:txBody>
          <a:bodyPr wrap="square" rtlCol="0">
            <a:spAutoFit/>
          </a:bodyPr>
          <a:lstStyle/>
          <a:p>
            <a:pPr algn="ctr"/>
            <a:r>
              <a:rPr lang="ar-DZ" sz="1600" i="1" dirty="0"/>
              <a:t>مثال 2: سيبو</a:t>
            </a:r>
            <a:endParaRPr lang="en-US" sz="1600" i="1" dirty="0"/>
          </a:p>
        </p:txBody>
      </p:sp>
    </p:spTree>
    <p:extLst>
      <p:ext uri="{BB962C8B-B14F-4D97-AF65-F5344CB8AC3E}">
        <p14:creationId xmlns:p14="http://schemas.microsoft.com/office/powerpoint/2010/main" val="1190918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629DFC3-32FF-8C40-56A2-956BA0C218B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1464" y="1556792"/>
            <a:ext cx="2065575" cy="5040000"/>
          </a:xfrm>
          <a:prstGeom prst="rect">
            <a:avLst/>
          </a:prstGeom>
        </p:spPr>
      </p:pic>
      <p:pic>
        <p:nvPicPr>
          <p:cNvPr id="6" name="Image 5">
            <a:extLst>
              <a:ext uri="{FF2B5EF4-FFF2-40B4-BE49-F238E27FC236}">
                <a16:creationId xmlns:a16="http://schemas.microsoft.com/office/drawing/2014/main" id="{0777C767-BAC1-53E4-53D4-663FB37BA4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9856" y="1556792"/>
            <a:ext cx="2052462" cy="5040000"/>
          </a:xfrm>
          <a:prstGeom prst="rect">
            <a:avLst/>
          </a:prstGeom>
        </p:spPr>
      </p:pic>
      <p:pic>
        <p:nvPicPr>
          <p:cNvPr id="7" name="Image 6">
            <a:extLst>
              <a:ext uri="{FF2B5EF4-FFF2-40B4-BE49-F238E27FC236}">
                <a16:creationId xmlns:a16="http://schemas.microsoft.com/office/drawing/2014/main" id="{A05BB592-618E-218F-0D34-45A915CEF8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15135" y="1553894"/>
            <a:ext cx="2061011" cy="5040000"/>
          </a:xfrm>
          <a:prstGeom prst="rect">
            <a:avLst/>
          </a:prstGeom>
        </p:spPr>
      </p:pic>
      <p:sp>
        <p:nvSpPr>
          <p:cNvPr id="8" name="ZoneTexte 7">
            <a:extLst>
              <a:ext uri="{FF2B5EF4-FFF2-40B4-BE49-F238E27FC236}">
                <a16:creationId xmlns:a16="http://schemas.microsoft.com/office/drawing/2014/main" id="{9E087F49-C751-BD93-A660-65BD03633354}"/>
              </a:ext>
            </a:extLst>
          </p:cNvPr>
          <p:cNvSpPr txBox="1"/>
          <p:nvPr/>
        </p:nvSpPr>
        <p:spPr>
          <a:xfrm>
            <a:off x="1607837" y="692696"/>
            <a:ext cx="1392827" cy="400110"/>
          </a:xfrm>
          <a:prstGeom prst="rect">
            <a:avLst/>
          </a:prstGeom>
          <a:noFill/>
        </p:spPr>
        <p:txBody>
          <a:bodyPr wrap="square" rtlCol="0">
            <a:spAutoFit/>
          </a:bodyPr>
          <a:lstStyle/>
          <a:p>
            <a:pPr algn="ctr"/>
            <a:r>
              <a:rPr lang="ar-DZ" sz="2000" b="1" dirty="0">
                <a:solidFill>
                  <a:schemeClr val="accent2">
                    <a:lumMod val="75000"/>
                  </a:schemeClr>
                </a:solidFill>
              </a:rPr>
              <a:t>بناء القدرات</a:t>
            </a:r>
            <a:endParaRPr lang="en-US" sz="2000" b="1" dirty="0">
              <a:solidFill>
                <a:schemeClr val="accent2">
                  <a:lumMod val="75000"/>
                </a:schemeClr>
              </a:solidFill>
            </a:endParaRPr>
          </a:p>
        </p:txBody>
      </p:sp>
      <p:sp>
        <p:nvSpPr>
          <p:cNvPr id="9" name="ZoneTexte 8">
            <a:extLst>
              <a:ext uri="{FF2B5EF4-FFF2-40B4-BE49-F238E27FC236}">
                <a16:creationId xmlns:a16="http://schemas.microsoft.com/office/drawing/2014/main" id="{D869977F-6B7E-69B3-E1E1-8EDF9B4B2E35}"/>
              </a:ext>
            </a:extLst>
          </p:cNvPr>
          <p:cNvSpPr txBox="1"/>
          <p:nvPr/>
        </p:nvSpPr>
        <p:spPr>
          <a:xfrm>
            <a:off x="4971050" y="692696"/>
            <a:ext cx="1710073" cy="1015663"/>
          </a:xfrm>
          <a:prstGeom prst="rect">
            <a:avLst/>
          </a:prstGeom>
          <a:noFill/>
        </p:spPr>
        <p:txBody>
          <a:bodyPr wrap="square" rtlCol="0">
            <a:spAutoFit/>
          </a:bodyPr>
          <a:lstStyle/>
          <a:p>
            <a:pPr algn="ctr"/>
            <a:r>
              <a:rPr lang="ar-DZ" sz="2000" b="1" dirty="0">
                <a:solidFill>
                  <a:schemeClr val="accent2">
                    <a:lumMod val="75000"/>
                  </a:schemeClr>
                </a:solidFill>
              </a:rPr>
              <a:t>المنح المقدمة للمنظمات غير الحكومية المحلية</a:t>
            </a:r>
            <a:endParaRPr lang="en-US" sz="2000" b="1" dirty="0">
              <a:solidFill>
                <a:schemeClr val="accent2">
                  <a:lumMod val="75000"/>
                </a:schemeClr>
              </a:solidFill>
            </a:endParaRPr>
          </a:p>
        </p:txBody>
      </p:sp>
      <p:sp>
        <p:nvSpPr>
          <p:cNvPr id="10" name="ZoneTexte 9">
            <a:extLst>
              <a:ext uri="{FF2B5EF4-FFF2-40B4-BE49-F238E27FC236}">
                <a16:creationId xmlns:a16="http://schemas.microsoft.com/office/drawing/2014/main" id="{579705AA-FEC3-5002-431C-6A35EFCDA9C9}"/>
              </a:ext>
            </a:extLst>
          </p:cNvPr>
          <p:cNvSpPr txBox="1"/>
          <p:nvPr/>
        </p:nvSpPr>
        <p:spPr>
          <a:xfrm>
            <a:off x="7982126" y="692696"/>
            <a:ext cx="2727025" cy="400110"/>
          </a:xfrm>
          <a:prstGeom prst="rect">
            <a:avLst/>
          </a:prstGeom>
          <a:noFill/>
        </p:spPr>
        <p:txBody>
          <a:bodyPr wrap="square" rtlCol="0">
            <a:spAutoFit/>
          </a:bodyPr>
          <a:lstStyle/>
          <a:p>
            <a:pPr algn="ctr"/>
            <a:r>
              <a:rPr lang="ar-DZ" sz="2000" b="1" dirty="0">
                <a:solidFill>
                  <a:schemeClr val="accent2">
                    <a:lumMod val="75000"/>
                  </a:schemeClr>
                </a:solidFill>
              </a:rPr>
              <a:t>مشاريع الحفظ والترميم</a:t>
            </a:r>
            <a:endParaRPr lang="en-US" sz="2000" b="1" dirty="0">
              <a:solidFill>
                <a:schemeClr val="accent2">
                  <a:lumMod val="75000"/>
                </a:schemeClr>
              </a:solidFill>
            </a:endParaRPr>
          </a:p>
        </p:txBody>
      </p:sp>
      <p:sp>
        <p:nvSpPr>
          <p:cNvPr id="11" name="Titre 1">
            <a:extLst>
              <a:ext uri="{FF2B5EF4-FFF2-40B4-BE49-F238E27FC236}">
                <a16:creationId xmlns:a16="http://schemas.microsoft.com/office/drawing/2014/main" id="{2B17A933-A0E1-9A1C-1685-E025564B0611}"/>
              </a:ext>
            </a:extLst>
          </p:cNvPr>
          <p:cNvSpPr>
            <a:spLocks noGrp="1"/>
          </p:cNvSpPr>
          <p:nvPr>
            <p:ph type="ctrTitle"/>
          </p:nvPr>
        </p:nvSpPr>
        <p:spPr>
          <a:xfrm>
            <a:off x="617735" y="1"/>
            <a:ext cx="11574265" cy="404664"/>
          </a:xfrm>
        </p:spPr>
        <p:txBody>
          <a:bodyPr/>
          <a:lstStyle/>
          <a:p>
            <a:r>
              <a:rPr lang="ar-DZ" dirty="0"/>
              <a:t>الخطوة 4: تحديد المبادئ</a:t>
            </a:r>
            <a:endParaRPr lang="en-US" dirty="0"/>
          </a:p>
        </p:txBody>
      </p:sp>
      <p:sp>
        <p:nvSpPr>
          <p:cNvPr id="12" name="ZoneTexte 11">
            <a:extLst>
              <a:ext uri="{FF2B5EF4-FFF2-40B4-BE49-F238E27FC236}">
                <a16:creationId xmlns:a16="http://schemas.microsoft.com/office/drawing/2014/main" id="{4529873D-F084-2095-B91B-B3F645056D28}"/>
              </a:ext>
            </a:extLst>
          </p:cNvPr>
          <p:cNvSpPr txBox="1"/>
          <p:nvPr/>
        </p:nvSpPr>
        <p:spPr>
          <a:xfrm>
            <a:off x="10704512" y="427932"/>
            <a:ext cx="1468443" cy="338554"/>
          </a:xfrm>
          <a:prstGeom prst="rect">
            <a:avLst/>
          </a:prstGeom>
          <a:solidFill>
            <a:schemeClr val="bg1"/>
          </a:solidFill>
          <a:ln>
            <a:solidFill>
              <a:schemeClr val="tx1"/>
            </a:solidFill>
          </a:ln>
        </p:spPr>
        <p:txBody>
          <a:bodyPr wrap="square" rtlCol="0">
            <a:spAutoFit/>
          </a:bodyPr>
          <a:lstStyle/>
          <a:p>
            <a:pPr algn="ctr"/>
            <a:r>
              <a:rPr lang="ar-DZ" sz="1600" i="1" dirty="0"/>
              <a:t>مثال 2: سيبو</a:t>
            </a:r>
            <a:endParaRPr lang="en-US" sz="1600" i="1" dirty="0"/>
          </a:p>
        </p:txBody>
      </p:sp>
    </p:spTree>
    <p:extLst>
      <p:ext uri="{BB962C8B-B14F-4D97-AF65-F5344CB8AC3E}">
        <p14:creationId xmlns:p14="http://schemas.microsoft.com/office/powerpoint/2010/main" val="350618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a:extLst>
              <a:ext uri="{FF2B5EF4-FFF2-40B4-BE49-F238E27FC236}">
                <a16:creationId xmlns:a16="http://schemas.microsoft.com/office/drawing/2014/main" id="{3DE5F724-89A5-87BB-22F0-705AB1091A47}"/>
              </a:ext>
            </a:extLst>
          </p:cNvPr>
          <p:cNvSpPr txBox="1">
            <a:spLocks noChangeArrowheads="1"/>
          </p:cNvSpPr>
          <p:nvPr/>
        </p:nvSpPr>
        <p:spPr bwMode="auto">
          <a:xfrm>
            <a:off x="3" y="1196752"/>
            <a:ext cx="12191999" cy="1815882"/>
          </a:xfrm>
          <a:prstGeom prst="rect">
            <a:avLst/>
          </a:prstGeom>
          <a:noFill/>
          <a:ln w="9525">
            <a:noFill/>
            <a:miter lim="800000"/>
            <a:headEnd/>
            <a:tailEnd/>
          </a:ln>
          <a:effectLst/>
        </p:spPr>
        <p:txBody>
          <a:bodyPr wrap="square">
            <a:spAutoFit/>
          </a:bodyPr>
          <a:lstStyle/>
          <a:p>
            <a:pPr algn="ctr" rtl="1"/>
            <a:r>
              <a:rPr lang="ar-DZ" sz="5600" b="1" dirty="0">
                <a:solidFill>
                  <a:schemeClr val="accent1">
                    <a:lumMod val="75000"/>
                  </a:schemeClr>
                </a:solidFill>
              </a:rPr>
              <a:t>الخطوة </a:t>
            </a:r>
            <a:r>
              <a:rPr lang="fr-FR" sz="5600" b="1" dirty="0" smtClean="0">
                <a:solidFill>
                  <a:schemeClr val="accent1">
                    <a:lumMod val="75000"/>
                  </a:schemeClr>
                </a:solidFill>
              </a:rPr>
              <a:t>5</a:t>
            </a:r>
          </a:p>
          <a:p>
            <a:pPr algn="ctr" rtl="1"/>
            <a:r>
              <a:rPr lang="ar-DZ" sz="5600" b="1" dirty="0" smtClean="0">
                <a:solidFill>
                  <a:schemeClr val="accent1">
                    <a:lumMod val="75000"/>
                  </a:schemeClr>
                </a:solidFill>
              </a:rPr>
              <a:t>تحديد </a:t>
            </a:r>
            <a:r>
              <a:rPr lang="ar-DZ" sz="5600" b="1" dirty="0">
                <a:solidFill>
                  <a:schemeClr val="accent1">
                    <a:lumMod val="75000"/>
                  </a:schemeClr>
                </a:solidFill>
              </a:rPr>
              <a:t>الإطار المنطقي</a:t>
            </a:r>
            <a:endParaRPr lang="en-US" sz="4000" dirty="0">
              <a:solidFill>
                <a:schemeClr val="accent1">
                  <a:lumMod val="75000"/>
                </a:schemeClr>
              </a:solidFill>
            </a:endParaRPr>
          </a:p>
        </p:txBody>
      </p:sp>
    </p:spTree>
    <p:extLst>
      <p:ext uri="{BB962C8B-B14F-4D97-AF65-F5344CB8AC3E}">
        <p14:creationId xmlns:p14="http://schemas.microsoft.com/office/powerpoint/2010/main" val="1041818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ous-titre 6"/>
          <p:cNvSpPr txBox="1">
            <a:spLocks/>
          </p:cNvSpPr>
          <p:nvPr/>
        </p:nvSpPr>
        <p:spPr>
          <a:xfrm>
            <a:off x="0" y="1340768"/>
            <a:ext cx="12192000" cy="1584176"/>
          </a:xfrm>
          <a:prstGeom prst="rect">
            <a:avLst/>
          </a:prstGeom>
        </p:spPr>
        <p:txBody>
          <a:bodyPr rtlCol="0"/>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5875" algn="ctr">
              <a:buNone/>
              <a:defRPr/>
            </a:pPr>
            <a:r>
              <a:rPr lang="ar-DZ" sz="2400" b="1" dirty="0">
                <a:solidFill>
                  <a:schemeClr val="accent3">
                    <a:lumMod val="50000"/>
                  </a:schemeClr>
                </a:solidFill>
                <a:latin typeface="+mj-lt"/>
              </a:rPr>
              <a:t>محاولة لتجميع المعلومات عن الأراضي الرطبة على مستوى عموم البحر الأبيض المتوسط </a:t>
            </a:r>
            <a:endParaRPr lang="fr-FR" sz="2400" b="1" dirty="0" smtClean="0">
              <a:solidFill>
                <a:schemeClr val="accent3">
                  <a:lumMod val="50000"/>
                </a:schemeClr>
              </a:solidFill>
              <a:latin typeface="+mj-lt"/>
            </a:endParaRPr>
          </a:p>
          <a:p>
            <a:pPr marL="0" indent="15875" algn="ctr" rtl="1">
              <a:buNone/>
              <a:defRPr/>
            </a:pPr>
            <a:r>
              <a:rPr lang="ar-DZ" sz="2400" b="1" dirty="0" smtClean="0">
                <a:solidFill>
                  <a:schemeClr val="accent3">
                    <a:lumMod val="50000"/>
                  </a:schemeClr>
                </a:solidFill>
                <a:latin typeface="+mj-lt"/>
              </a:rPr>
              <a:t> </a:t>
            </a:r>
            <a:r>
              <a:rPr lang="ar-DZ" sz="2400" b="1" dirty="0">
                <a:solidFill>
                  <a:schemeClr val="accent3">
                    <a:lumMod val="50000"/>
                  </a:schemeClr>
                </a:solidFill>
                <a:latin typeface="+mj-lt"/>
              </a:rPr>
              <a:t>28 </a:t>
            </a:r>
            <a:r>
              <a:rPr lang="ar-DZ" sz="2400" b="1" dirty="0" smtClean="0">
                <a:solidFill>
                  <a:schemeClr val="accent3">
                    <a:lumMod val="50000"/>
                  </a:schemeClr>
                </a:solidFill>
                <a:latin typeface="+mj-lt"/>
              </a:rPr>
              <a:t>دولة</a:t>
            </a:r>
            <a:endParaRPr lang="fr-FR" sz="2400" b="1" dirty="0" smtClean="0">
              <a:solidFill>
                <a:schemeClr val="accent3">
                  <a:lumMod val="50000"/>
                </a:schemeClr>
              </a:solidFill>
              <a:latin typeface="+mj-lt"/>
            </a:endParaRPr>
          </a:p>
          <a:p>
            <a:pPr marL="0" indent="15875" algn="ctr" rtl="1">
              <a:buNone/>
              <a:defRPr/>
            </a:pPr>
            <a:r>
              <a:rPr lang="ar-DZ" sz="2400" b="1" dirty="0" smtClean="0">
                <a:solidFill>
                  <a:schemeClr val="accent3">
                    <a:lumMod val="50000"/>
                  </a:schemeClr>
                </a:solidFill>
                <a:latin typeface="+mj-lt"/>
              </a:rPr>
              <a:t>مجموعة </a:t>
            </a:r>
            <a:r>
              <a:rPr lang="ar-DZ" sz="2400" b="1" dirty="0">
                <a:solidFill>
                  <a:schemeClr val="accent3">
                    <a:lumMod val="50000"/>
                  </a:schemeClr>
                </a:solidFill>
                <a:latin typeface="+mj-lt"/>
              </a:rPr>
              <a:t>من المؤشرات التي تغذي إطار عمل </a:t>
            </a:r>
            <a:r>
              <a:rPr lang="en-US" sz="2400" b="1" dirty="0">
                <a:solidFill>
                  <a:schemeClr val="accent3">
                    <a:lumMod val="50000"/>
                  </a:schemeClr>
                </a:solidFill>
                <a:latin typeface="+mj-lt"/>
              </a:rPr>
              <a:t>DPSIR</a:t>
            </a:r>
            <a:endParaRPr lang="en-US" sz="2000" dirty="0">
              <a:latin typeface="+mj-lt"/>
            </a:endParaRPr>
          </a:p>
          <a:p>
            <a:pPr>
              <a:defRPr/>
            </a:pPr>
            <a:endParaRPr lang="fr-FR" sz="2000" dirty="0">
              <a:latin typeface="+mj-lt"/>
            </a:endParaRPr>
          </a:p>
        </p:txBody>
      </p:sp>
      <p:sp>
        <p:nvSpPr>
          <p:cNvPr id="11" name="Espace réservé du texte 1"/>
          <p:cNvSpPr txBox="1">
            <a:spLocks/>
          </p:cNvSpPr>
          <p:nvPr/>
        </p:nvSpPr>
        <p:spPr>
          <a:xfrm>
            <a:off x="0" y="692696"/>
            <a:ext cx="12192000" cy="593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ar-DZ" sz="3600" b="1" dirty="0">
                <a:solidFill>
                  <a:schemeClr val="accent4">
                    <a:lumMod val="50000"/>
                  </a:schemeClr>
                </a:solidFill>
              </a:rPr>
              <a:t>مرصد الأراضي الرطبة في البحر الأبيض المتوسط</a:t>
            </a:r>
            <a:endParaRPr lang="en-US" sz="3600" b="1" dirty="0">
              <a:solidFill>
                <a:schemeClr val="accent4">
                  <a:lumMod val="50000"/>
                </a:schemeClr>
              </a:solidFill>
            </a:endParaRPr>
          </a:p>
        </p:txBody>
      </p:sp>
      <p:sp>
        <p:nvSpPr>
          <p:cNvPr id="2" name="ZoneTexte 1">
            <a:extLst>
              <a:ext uri="{FF2B5EF4-FFF2-40B4-BE49-F238E27FC236}">
                <a16:creationId xmlns:a16="http://schemas.microsoft.com/office/drawing/2014/main" id="{5BBFCE05-7925-FA7D-0434-DD790655DEF0}"/>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
        <p:nvSpPr>
          <p:cNvPr id="12" name="Titre 1">
            <a:extLst>
              <a:ext uri="{FF2B5EF4-FFF2-40B4-BE49-F238E27FC236}">
                <a16:creationId xmlns:a16="http://schemas.microsoft.com/office/drawing/2014/main" id="{2A1CA5AA-4CB2-AE92-BE1C-64597EBEE474}"/>
              </a:ext>
            </a:extLst>
          </p:cNvPr>
          <p:cNvSpPr>
            <a:spLocks noGrp="1"/>
          </p:cNvSpPr>
          <p:nvPr>
            <p:ph type="ctrTitle"/>
          </p:nvPr>
        </p:nvSpPr>
        <p:spPr>
          <a:xfrm>
            <a:off x="617735" y="1"/>
            <a:ext cx="11574265" cy="404664"/>
          </a:xfrm>
        </p:spPr>
        <p:txBody>
          <a:bodyPr/>
          <a:lstStyle/>
          <a:p>
            <a:r>
              <a:rPr lang="ar-DZ" dirty="0"/>
              <a:t>الخطوة 5: تحديد الإطار المنطقي</a:t>
            </a:r>
            <a:endParaRPr lang="en-US" dirty="0"/>
          </a:p>
        </p:txBody>
      </p:sp>
      <p:pic>
        <p:nvPicPr>
          <p:cNvPr id="14" name="Image 13">
            <a:extLst>
              <a:ext uri="{FF2B5EF4-FFF2-40B4-BE49-F238E27FC236}">
                <a16:creationId xmlns:a16="http://schemas.microsoft.com/office/drawing/2014/main" id="{4D71B9F5-B1AF-C247-50B5-74B8732A22CF}"/>
              </a:ext>
            </a:extLst>
          </p:cNvPr>
          <p:cNvPicPr>
            <a:picLocks noChangeAspect="1"/>
          </p:cNvPicPr>
          <p:nvPr/>
        </p:nvPicPr>
        <p:blipFill>
          <a:blip r:embed="rId2"/>
          <a:stretch>
            <a:fillRect/>
          </a:stretch>
        </p:blipFill>
        <p:spPr>
          <a:xfrm>
            <a:off x="1487488" y="2708920"/>
            <a:ext cx="8628036" cy="3960000"/>
          </a:xfrm>
          <a:prstGeom prst="rect">
            <a:avLst/>
          </a:prstGeom>
        </p:spPr>
      </p:pic>
      <p:sp>
        <p:nvSpPr>
          <p:cNvPr id="3" name="Rectangle 2"/>
          <p:cNvSpPr/>
          <p:nvPr/>
        </p:nvSpPr>
        <p:spPr>
          <a:xfrm>
            <a:off x="3215680" y="2740278"/>
            <a:ext cx="984565" cy="369332"/>
          </a:xfrm>
          <a:prstGeom prst="rect">
            <a:avLst/>
          </a:prstGeom>
          <a:solidFill>
            <a:schemeClr val="bg1">
              <a:lumMod val="95000"/>
            </a:schemeClr>
          </a:solidFill>
          <a:ln>
            <a:solidFill>
              <a:schemeClr val="bg1"/>
            </a:solidFill>
          </a:ln>
        </p:spPr>
        <p:txBody>
          <a:bodyPr wrap="none">
            <a:spAutoFit/>
          </a:bodyPr>
          <a:lstStyle/>
          <a:p>
            <a:r>
              <a:rPr lang="fr-FR" dirty="0" err="1">
                <a:solidFill>
                  <a:srgbClr val="FF0000"/>
                </a:solidFill>
              </a:rPr>
              <a:t>الاستجابات</a:t>
            </a:r>
            <a:endParaRPr lang="fr-FR" dirty="0">
              <a:solidFill>
                <a:srgbClr val="FF0000"/>
              </a:solidFill>
            </a:endParaRPr>
          </a:p>
        </p:txBody>
      </p:sp>
      <p:sp>
        <p:nvSpPr>
          <p:cNvPr id="4" name="Rectangle 3"/>
          <p:cNvSpPr/>
          <p:nvPr/>
        </p:nvSpPr>
        <p:spPr>
          <a:xfrm>
            <a:off x="1487488" y="4108430"/>
            <a:ext cx="750526" cy="369332"/>
          </a:xfrm>
          <a:prstGeom prst="rect">
            <a:avLst/>
          </a:prstGeom>
          <a:solidFill>
            <a:schemeClr val="bg1">
              <a:lumMod val="95000"/>
            </a:schemeClr>
          </a:solidFill>
        </p:spPr>
        <p:txBody>
          <a:bodyPr wrap="none">
            <a:spAutoFit/>
          </a:bodyPr>
          <a:lstStyle/>
          <a:p>
            <a:r>
              <a:rPr lang="fr-FR" dirty="0" err="1">
                <a:solidFill>
                  <a:srgbClr val="FF0000"/>
                </a:solidFill>
              </a:rPr>
              <a:t>السائقين</a:t>
            </a:r>
            <a:endParaRPr lang="fr-FR" dirty="0">
              <a:solidFill>
                <a:srgbClr val="FF0000"/>
              </a:solidFill>
            </a:endParaRPr>
          </a:p>
        </p:txBody>
      </p:sp>
      <p:sp>
        <p:nvSpPr>
          <p:cNvPr id="5" name="Rectangle 4"/>
          <p:cNvSpPr/>
          <p:nvPr/>
        </p:nvSpPr>
        <p:spPr>
          <a:xfrm>
            <a:off x="5303912" y="4869160"/>
            <a:ext cx="933744" cy="369332"/>
          </a:xfrm>
          <a:prstGeom prst="rect">
            <a:avLst/>
          </a:prstGeom>
          <a:solidFill>
            <a:schemeClr val="bg1">
              <a:lumMod val="95000"/>
            </a:schemeClr>
          </a:solidFill>
        </p:spPr>
        <p:txBody>
          <a:bodyPr wrap="square">
            <a:spAutoFit/>
          </a:bodyPr>
          <a:lstStyle/>
          <a:p>
            <a:r>
              <a:rPr lang="fr-FR" dirty="0" err="1">
                <a:solidFill>
                  <a:srgbClr val="FF0000"/>
                </a:solidFill>
              </a:rPr>
              <a:t>الضغط</a:t>
            </a:r>
            <a:endParaRPr lang="fr-FR" dirty="0">
              <a:solidFill>
                <a:srgbClr val="FF0000"/>
              </a:solidFill>
            </a:endParaRPr>
          </a:p>
        </p:txBody>
      </p:sp>
      <p:sp>
        <p:nvSpPr>
          <p:cNvPr id="6" name="Rectangle 5"/>
          <p:cNvSpPr/>
          <p:nvPr/>
        </p:nvSpPr>
        <p:spPr>
          <a:xfrm>
            <a:off x="8328248" y="4869160"/>
            <a:ext cx="590226" cy="369332"/>
          </a:xfrm>
          <a:prstGeom prst="rect">
            <a:avLst/>
          </a:prstGeom>
          <a:solidFill>
            <a:schemeClr val="bg1">
              <a:lumMod val="95000"/>
            </a:schemeClr>
          </a:solidFill>
        </p:spPr>
        <p:txBody>
          <a:bodyPr wrap="none">
            <a:spAutoFit/>
          </a:bodyPr>
          <a:lstStyle/>
          <a:p>
            <a:r>
              <a:rPr lang="fr-FR" dirty="0" err="1">
                <a:solidFill>
                  <a:srgbClr val="FF0000"/>
                </a:solidFill>
              </a:rPr>
              <a:t>الحالة</a:t>
            </a:r>
            <a:endParaRPr lang="fr-FR" dirty="0">
              <a:solidFill>
                <a:srgbClr val="FF0000"/>
              </a:solidFill>
            </a:endParaRPr>
          </a:p>
        </p:txBody>
      </p:sp>
      <p:sp>
        <p:nvSpPr>
          <p:cNvPr id="7" name="Rectangle 6"/>
          <p:cNvSpPr/>
          <p:nvPr/>
        </p:nvSpPr>
        <p:spPr>
          <a:xfrm>
            <a:off x="7485573" y="3343054"/>
            <a:ext cx="827471" cy="369332"/>
          </a:xfrm>
          <a:prstGeom prst="rect">
            <a:avLst/>
          </a:prstGeom>
          <a:solidFill>
            <a:schemeClr val="bg1">
              <a:lumMod val="95000"/>
            </a:schemeClr>
          </a:solidFill>
        </p:spPr>
        <p:txBody>
          <a:bodyPr wrap="none">
            <a:spAutoFit/>
          </a:bodyPr>
          <a:lstStyle/>
          <a:p>
            <a:r>
              <a:rPr lang="fr-FR" dirty="0" err="1">
                <a:solidFill>
                  <a:srgbClr val="FF0000"/>
                </a:solidFill>
              </a:rPr>
              <a:t>التأثيرات</a:t>
            </a:r>
            <a:endParaRPr lang="fr-FR"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ous-titre 6">
            <a:extLst>
              <a:ext uri="{FF2B5EF4-FFF2-40B4-BE49-F238E27FC236}">
                <a16:creationId xmlns:a16="http://schemas.microsoft.com/office/drawing/2014/main" id="{DB5B9478-A889-63B7-86DF-977CBBF6D952}"/>
              </a:ext>
            </a:extLst>
          </p:cNvPr>
          <p:cNvSpPr txBox="1">
            <a:spLocks/>
          </p:cNvSpPr>
          <p:nvPr/>
        </p:nvSpPr>
        <p:spPr>
          <a:xfrm>
            <a:off x="6528048" y="1567688"/>
            <a:ext cx="5663952" cy="1584176"/>
          </a:xfrm>
          <a:prstGeom prst="rect">
            <a:avLst/>
          </a:prstGeom>
        </p:spPr>
        <p:txBody>
          <a:bodyPr rtlCol="0"/>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5875" algn="ctr">
              <a:buNone/>
              <a:defRPr/>
            </a:pPr>
            <a:r>
              <a:rPr lang="ar-DZ" sz="2400" b="1" dirty="0">
                <a:solidFill>
                  <a:schemeClr val="accent3">
                    <a:lumMod val="50000"/>
                  </a:schemeClr>
                </a:solidFill>
              </a:rPr>
              <a:t>محاولة لتجميع المعلومات عن الأراضي الرطبة على مستوى عموم البحر الأبيض المتوسط </a:t>
            </a:r>
            <a:endParaRPr lang="fr-FR" sz="2400" b="1" dirty="0">
              <a:solidFill>
                <a:schemeClr val="accent3">
                  <a:lumMod val="50000"/>
                </a:schemeClr>
              </a:solidFill>
            </a:endParaRPr>
          </a:p>
          <a:p>
            <a:pPr marL="0" indent="15875" algn="ctr" rtl="1">
              <a:buNone/>
              <a:defRPr/>
            </a:pPr>
            <a:r>
              <a:rPr lang="ar-DZ" sz="2400" b="1" dirty="0">
                <a:solidFill>
                  <a:schemeClr val="accent3">
                    <a:lumMod val="50000"/>
                  </a:schemeClr>
                </a:solidFill>
              </a:rPr>
              <a:t> 28 دولة</a:t>
            </a:r>
            <a:endParaRPr lang="fr-FR" sz="2400" b="1" dirty="0">
              <a:solidFill>
                <a:schemeClr val="accent3">
                  <a:lumMod val="50000"/>
                </a:schemeClr>
              </a:solidFill>
            </a:endParaRPr>
          </a:p>
          <a:p>
            <a:pPr marL="0" indent="15875" algn="ctr" rtl="1">
              <a:buNone/>
              <a:defRPr/>
            </a:pPr>
            <a:r>
              <a:rPr lang="ar-DZ" sz="2400" b="1" dirty="0">
                <a:solidFill>
                  <a:schemeClr val="accent3">
                    <a:lumMod val="50000"/>
                  </a:schemeClr>
                </a:solidFill>
              </a:rPr>
              <a:t>مجموعة من المؤشرات التي تغذي إطار عمل </a:t>
            </a:r>
            <a:r>
              <a:rPr lang="en-US" sz="2400" b="1" dirty="0">
                <a:solidFill>
                  <a:schemeClr val="accent3">
                    <a:lumMod val="50000"/>
                  </a:schemeClr>
                </a:solidFill>
              </a:rPr>
              <a:t>DPSIR</a:t>
            </a:r>
            <a:endParaRPr lang="en-US" sz="2000" dirty="0"/>
          </a:p>
          <a:p>
            <a:pPr marL="800100" lvl="1" indent="-342900">
              <a:buClr>
                <a:schemeClr val="accent3">
                  <a:lumMod val="50000"/>
                </a:schemeClr>
              </a:buClr>
              <a:buFont typeface="Wingdings" panose="05000000000000000000" pitchFamily="2" charset="2"/>
              <a:buChar char="§"/>
              <a:defRPr/>
            </a:pPr>
            <a:endParaRPr lang="en-US" sz="2000" dirty="0">
              <a:latin typeface="+mj-lt"/>
            </a:endParaRPr>
          </a:p>
          <a:p>
            <a:pPr>
              <a:defRPr/>
            </a:pPr>
            <a:endParaRPr lang="fr-FR" sz="2000" dirty="0">
              <a:latin typeface="+mj-lt"/>
            </a:endParaRPr>
          </a:p>
        </p:txBody>
      </p:sp>
      <p:sp>
        <p:nvSpPr>
          <p:cNvPr id="11" name="Espace réservé du texte 1">
            <a:extLst>
              <a:ext uri="{FF2B5EF4-FFF2-40B4-BE49-F238E27FC236}">
                <a16:creationId xmlns:a16="http://schemas.microsoft.com/office/drawing/2014/main" id="{5E1FFA75-AEF3-EE1D-7DD0-1937E8F48C4E}"/>
              </a:ext>
            </a:extLst>
          </p:cNvPr>
          <p:cNvSpPr txBox="1">
            <a:spLocks/>
          </p:cNvSpPr>
          <p:nvPr/>
        </p:nvSpPr>
        <p:spPr>
          <a:xfrm>
            <a:off x="0" y="404664"/>
            <a:ext cx="12192000" cy="593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ar-DZ" sz="3600" b="1" dirty="0">
                <a:solidFill>
                  <a:schemeClr val="accent4">
                    <a:lumMod val="50000"/>
                  </a:schemeClr>
                </a:solidFill>
              </a:rPr>
              <a:t>مرصد الأراضي الرطبة في البحر الأبيض المتوسط</a:t>
            </a:r>
            <a:endParaRPr lang="en-US" sz="3600" b="1" dirty="0">
              <a:solidFill>
                <a:schemeClr val="accent4">
                  <a:lumMod val="50000"/>
                </a:schemeClr>
              </a:solidFill>
            </a:endParaRPr>
          </a:p>
        </p:txBody>
      </p:sp>
      <p:sp>
        <p:nvSpPr>
          <p:cNvPr id="12" name="ZoneTexte 11">
            <a:extLst>
              <a:ext uri="{FF2B5EF4-FFF2-40B4-BE49-F238E27FC236}">
                <a16:creationId xmlns:a16="http://schemas.microsoft.com/office/drawing/2014/main" id="{EBC5F592-6BF6-EAA7-7092-B17A93A3B515}"/>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
        <p:nvSpPr>
          <p:cNvPr id="13" name="Titre 1">
            <a:extLst>
              <a:ext uri="{FF2B5EF4-FFF2-40B4-BE49-F238E27FC236}">
                <a16:creationId xmlns:a16="http://schemas.microsoft.com/office/drawing/2014/main" id="{419D1BC5-5E4A-F530-D622-930C219BE5F2}"/>
              </a:ext>
            </a:extLst>
          </p:cNvPr>
          <p:cNvSpPr>
            <a:spLocks noGrp="1"/>
          </p:cNvSpPr>
          <p:nvPr>
            <p:ph type="ctrTitle"/>
          </p:nvPr>
        </p:nvSpPr>
        <p:spPr>
          <a:xfrm>
            <a:off x="617735" y="1"/>
            <a:ext cx="11574265" cy="404664"/>
          </a:xfrm>
        </p:spPr>
        <p:txBody>
          <a:bodyPr/>
          <a:lstStyle/>
          <a:p>
            <a:r>
              <a:rPr lang="ar-DZ" dirty="0"/>
              <a:t>الخطوة 5: تحديد الإطار المنطقي</a:t>
            </a:r>
            <a:endParaRPr lang="en-US" dirty="0"/>
          </a:p>
        </p:txBody>
      </p:sp>
      <p:sp>
        <p:nvSpPr>
          <p:cNvPr id="2" name="ZoneTexte 1">
            <a:extLst>
              <a:ext uri="{FF2B5EF4-FFF2-40B4-BE49-F238E27FC236}">
                <a16:creationId xmlns:a16="http://schemas.microsoft.com/office/drawing/2014/main" id="{76286408-38E0-3A71-3AA2-16EEC728F7D7}"/>
              </a:ext>
            </a:extLst>
          </p:cNvPr>
          <p:cNvSpPr txBox="1"/>
          <p:nvPr/>
        </p:nvSpPr>
        <p:spPr>
          <a:xfrm>
            <a:off x="8832304" y="3404184"/>
            <a:ext cx="2808312" cy="1384995"/>
          </a:xfrm>
          <a:prstGeom prst="rect">
            <a:avLst/>
          </a:prstGeom>
          <a:solidFill>
            <a:schemeClr val="bg1"/>
          </a:solidFill>
          <a:ln>
            <a:noFill/>
          </a:ln>
        </p:spPr>
        <p:txBody>
          <a:bodyPr wrap="square" rtlCol="0">
            <a:spAutoFit/>
          </a:bodyPr>
          <a:lstStyle/>
          <a:p>
            <a:pPr algn="ctr"/>
            <a:r>
              <a:rPr lang="ar-DZ" sz="4200" b="1" dirty="0">
                <a:solidFill>
                  <a:schemeClr val="accent3">
                    <a:lumMod val="25000"/>
                  </a:schemeClr>
                </a:solidFill>
              </a:rPr>
              <a:t>الارتباط بالخطوة 10</a:t>
            </a:r>
            <a:endParaRPr lang="en-US" sz="4200" b="1" dirty="0">
              <a:solidFill>
                <a:schemeClr val="accent3">
                  <a:lumMod val="25000"/>
                </a:schemeClr>
              </a:solidFill>
            </a:endParaRPr>
          </a:p>
        </p:txBody>
      </p:sp>
      <p:pic>
        <p:nvPicPr>
          <p:cNvPr id="3" name="Image 2"/>
          <p:cNvPicPr>
            <a:picLocks noChangeAspect="1"/>
          </p:cNvPicPr>
          <p:nvPr/>
        </p:nvPicPr>
        <p:blipFill>
          <a:blip r:embed="rId2"/>
          <a:stretch>
            <a:fillRect/>
          </a:stretch>
        </p:blipFill>
        <p:spPr>
          <a:xfrm>
            <a:off x="335359" y="909304"/>
            <a:ext cx="6192689" cy="5820165"/>
          </a:xfrm>
          <a:prstGeom prst="rect">
            <a:avLst/>
          </a:prstGeom>
        </p:spPr>
      </p:pic>
    </p:spTree>
    <p:extLst>
      <p:ext uri="{BB962C8B-B14F-4D97-AF65-F5344CB8AC3E}">
        <p14:creationId xmlns:p14="http://schemas.microsoft.com/office/powerpoint/2010/main" val="2179527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1"/>
          <p:cNvSpPr txBox="1">
            <a:spLocks/>
          </p:cNvSpPr>
          <p:nvPr/>
        </p:nvSpPr>
        <p:spPr>
          <a:xfrm>
            <a:off x="0" y="692696"/>
            <a:ext cx="12192000" cy="593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ar-DZ" sz="3600" b="1" dirty="0">
                <a:solidFill>
                  <a:schemeClr val="accent4">
                    <a:lumMod val="50000"/>
                  </a:schemeClr>
                </a:solidFill>
              </a:rPr>
              <a:t>مرصد الأراضي الرطبة في البحر الأبيض المتوسط</a:t>
            </a:r>
            <a:endParaRPr lang="en-US" sz="3600" b="1" dirty="0">
              <a:solidFill>
                <a:schemeClr val="accent4">
                  <a:lumMod val="50000"/>
                </a:schemeClr>
              </a:solidFill>
            </a:endParaRPr>
          </a:p>
        </p:txBody>
      </p:sp>
      <p:pic>
        <p:nvPicPr>
          <p:cNvPr id="2" name="Image 1">
            <a:extLst>
              <a:ext uri="{FF2B5EF4-FFF2-40B4-BE49-F238E27FC236}">
                <a16:creationId xmlns:a16="http://schemas.microsoft.com/office/drawing/2014/main" id="{6263CDEE-7D6E-D4AC-1336-80CB285E71B4}"/>
              </a:ext>
            </a:extLst>
          </p:cNvPr>
          <p:cNvPicPr>
            <a:picLocks noChangeAspect="1"/>
          </p:cNvPicPr>
          <p:nvPr/>
        </p:nvPicPr>
        <p:blipFill>
          <a:blip r:embed="rId2"/>
          <a:stretch>
            <a:fillRect/>
          </a:stretch>
        </p:blipFill>
        <p:spPr>
          <a:xfrm>
            <a:off x="263352" y="1988840"/>
            <a:ext cx="4945328" cy="3600000"/>
          </a:xfrm>
          <a:prstGeom prst="rect">
            <a:avLst/>
          </a:prstGeom>
          <a:ln>
            <a:solidFill>
              <a:schemeClr val="bg2">
                <a:lumMod val="10000"/>
              </a:schemeClr>
            </a:solidFill>
          </a:ln>
        </p:spPr>
      </p:pic>
      <p:sp>
        <p:nvSpPr>
          <p:cNvPr id="17" name="ZoneTexte 16">
            <a:extLst>
              <a:ext uri="{FF2B5EF4-FFF2-40B4-BE49-F238E27FC236}">
                <a16:creationId xmlns:a16="http://schemas.microsoft.com/office/drawing/2014/main" id="{D1D464C9-8E95-B906-8F93-3CDD425B9BD2}"/>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
        <p:nvSpPr>
          <p:cNvPr id="20" name="Titre 1">
            <a:extLst>
              <a:ext uri="{FF2B5EF4-FFF2-40B4-BE49-F238E27FC236}">
                <a16:creationId xmlns:a16="http://schemas.microsoft.com/office/drawing/2014/main" id="{86357113-A17F-25AC-EAD8-BFC2EF7F9045}"/>
              </a:ext>
            </a:extLst>
          </p:cNvPr>
          <p:cNvSpPr>
            <a:spLocks noGrp="1"/>
          </p:cNvSpPr>
          <p:nvPr>
            <p:ph type="ctrTitle"/>
          </p:nvPr>
        </p:nvSpPr>
        <p:spPr>
          <a:xfrm>
            <a:off x="617735" y="1"/>
            <a:ext cx="11574265" cy="404664"/>
          </a:xfrm>
        </p:spPr>
        <p:txBody>
          <a:bodyPr/>
          <a:lstStyle/>
          <a:p>
            <a:r>
              <a:rPr lang="ar-DZ" dirty="0"/>
              <a:t>الخطوة 5: تحديد الإطار المنطقي</a:t>
            </a:r>
            <a:endParaRPr lang="en-US" dirty="0"/>
          </a:p>
        </p:txBody>
      </p:sp>
      <p:sp>
        <p:nvSpPr>
          <p:cNvPr id="16" name="Flèche : courbe vers le haut 15">
            <a:extLst>
              <a:ext uri="{FF2B5EF4-FFF2-40B4-BE49-F238E27FC236}">
                <a16:creationId xmlns:a16="http://schemas.microsoft.com/office/drawing/2014/main" id="{9D8D1A2A-02A7-B4DE-00EB-CBAB40469ED1}"/>
              </a:ext>
            </a:extLst>
          </p:cNvPr>
          <p:cNvSpPr/>
          <p:nvPr/>
        </p:nvSpPr>
        <p:spPr>
          <a:xfrm rot="20786772" flipH="1" flipV="1">
            <a:off x="3892605" y="2111151"/>
            <a:ext cx="2433160" cy="1322520"/>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0" name="Image 9"/>
          <p:cNvPicPr>
            <a:picLocks noChangeAspect="1"/>
          </p:cNvPicPr>
          <p:nvPr/>
        </p:nvPicPr>
        <p:blipFill>
          <a:blip r:embed="rId3"/>
          <a:stretch>
            <a:fillRect/>
          </a:stretch>
        </p:blipFill>
        <p:spPr>
          <a:xfrm>
            <a:off x="6681709" y="3005428"/>
            <a:ext cx="3888432" cy="3654522"/>
          </a:xfrm>
          <a:prstGeom prst="rect">
            <a:avLst/>
          </a:prstGeom>
        </p:spPr>
      </p:pic>
      <p:sp>
        <p:nvSpPr>
          <p:cNvPr id="11" name="ZoneTexte 10">
            <a:extLst>
              <a:ext uri="{FF2B5EF4-FFF2-40B4-BE49-F238E27FC236}">
                <a16:creationId xmlns:a16="http://schemas.microsoft.com/office/drawing/2014/main" id="{76286408-38E0-3A71-3AA2-16EEC728F7D7}"/>
              </a:ext>
            </a:extLst>
          </p:cNvPr>
          <p:cNvSpPr txBox="1"/>
          <p:nvPr/>
        </p:nvSpPr>
        <p:spPr>
          <a:xfrm>
            <a:off x="407368" y="5274955"/>
            <a:ext cx="2808312" cy="1384995"/>
          </a:xfrm>
          <a:prstGeom prst="rect">
            <a:avLst/>
          </a:prstGeom>
          <a:solidFill>
            <a:schemeClr val="bg1"/>
          </a:solidFill>
          <a:ln>
            <a:noFill/>
          </a:ln>
        </p:spPr>
        <p:txBody>
          <a:bodyPr wrap="square" rtlCol="0">
            <a:spAutoFit/>
          </a:bodyPr>
          <a:lstStyle/>
          <a:p>
            <a:pPr algn="ctr"/>
            <a:r>
              <a:rPr lang="ar-DZ" sz="4200" b="1" dirty="0">
                <a:solidFill>
                  <a:schemeClr val="accent3">
                    <a:lumMod val="25000"/>
                  </a:schemeClr>
                </a:solidFill>
              </a:rPr>
              <a:t>الارتباط بالخطوة 10</a:t>
            </a:r>
            <a:endParaRPr lang="en-US" sz="4200" b="1" dirty="0">
              <a:solidFill>
                <a:schemeClr val="accent3">
                  <a:lumMod val="25000"/>
                </a:schemeClr>
              </a:solidFill>
            </a:endParaRPr>
          </a:p>
        </p:txBody>
      </p:sp>
      <p:sp>
        <p:nvSpPr>
          <p:cNvPr id="12" name="Sous-titre 6"/>
          <p:cNvSpPr txBox="1">
            <a:spLocks/>
          </p:cNvSpPr>
          <p:nvPr/>
        </p:nvSpPr>
        <p:spPr>
          <a:xfrm>
            <a:off x="6168008" y="1340768"/>
            <a:ext cx="6023992" cy="1584176"/>
          </a:xfrm>
          <a:prstGeom prst="rect">
            <a:avLst/>
          </a:prstGeom>
        </p:spPr>
        <p:txBody>
          <a:bodyPr rtlCol="0"/>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5875" algn="ctr">
              <a:buNone/>
              <a:defRPr/>
            </a:pPr>
            <a:r>
              <a:rPr lang="ar-DZ" sz="2400" b="1" dirty="0">
                <a:solidFill>
                  <a:schemeClr val="accent3">
                    <a:lumMod val="50000"/>
                  </a:schemeClr>
                </a:solidFill>
                <a:latin typeface="+mj-lt"/>
              </a:rPr>
              <a:t>محاولة لتجميع المعلومات عن الأراضي الرطبة على مستوى عموم البحر الأبيض المتوسط </a:t>
            </a:r>
            <a:endParaRPr lang="fr-FR" sz="2400" b="1" dirty="0" smtClean="0">
              <a:solidFill>
                <a:schemeClr val="accent3">
                  <a:lumMod val="50000"/>
                </a:schemeClr>
              </a:solidFill>
              <a:latin typeface="+mj-lt"/>
            </a:endParaRPr>
          </a:p>
          <a:p>
            <a:pPr marL="0" indent="15875" algn="ctr" rtl="1">
              <a:buNone/>
              <a:defRPr/>
            </a:pPr>
            <a:r>
              <a:rPr lang="ar-DZ" sz="2400" b="1" dirty="0" smtClean="0">
                <a:solidFill>
                  <a:schemeClr val="accent3">
                    <a:lumMod val="50000"/>
                  </a:schemeClr>
                </a:solidFill>
                <a:latin typeface="+mj-lt"/>
              </a:rPr>
              <a:t> </a:t>
            </a:r>
            <a:r>
              <a:rPr lang="ar-DZ" sz="2400" b="1" dirty="0">
                <a:solidFill>
                  <a:schemeClr val="accent3">
                    <a:lumMod val="50000"/>
                  </a:schemeClr>
                </a:solidFill>
                <a:latin typeface="+mj-lt"/>
              </a:rPr>
              <a:t>28 </a:t>
            </a:r>
            <a:r>
              <a:rPr lang="ar-DZ" sz="2400" b="1" dirty="0" smtClean="0">
                <a:solidFill>
                  <a:schemeClr val="accent3">
                    <a:lumMod val="50000"/>
                  </a:schemeClr>
                </a:solidFill>
                <a:latin typeface="+mj-lt"/>
              </a:rPr>
              <a:t>دولة</a:t>
            </a:r>
            <a:endParaRPr lang="fr-FR" sz="2400" b="1" dirty="0" smtClean="0">
              <a:solidFill>
                <a:schemeClr val="accent3">
                  <a:lumMod val="50000"/>
                </a:schemeClr>
              </a:solidFill>
              <a:latin typeface="+mj-lt"/>
            </a:endParaRPr>
          </a:p>
          <a:p>
            <a:pPr marL="0" indent="15875" algn="ctr" rtl="1">
              <a:buNone/>
              <a:defRPr/>
            </a:pPr>
            <a:r>
              <a:rPr lang="ar-DZ" sz="2400" b="1" dirty="0" smtClean="0">
                <a:solidFill>
                  <a:schemeClr val="accent3">
                    <a:lumMod val="50000"/>
                  </a:schemeClr>
                </a:solidFill>
                <a:latin typeface="+mj-lt"/>
              </a:rPr>
              <a:t>مجموعة </a:t>
            </a:r>
            <a:r>
              <a:rPr lang="ar-DZ" sz="2400" b="1" dirty="0">
                <a:solidFill>
                  <a:schemeClr val="accent3">
                    <a:lumMod val="50000"/>
                  </a:schemeClr>
                </a:solidFill>
                <a:latin typeface="+mj-lt"/>
              </a:rPr>
              <a:t>من المؤشرات التي تغذي إطار عمل </a:t>
            </a:r>
            <a:r>
              <a:rPr lang="en-US" sz="2400" b="1" dirty="0">
                <a:solidFill>
                  <a:schemeClr val="accent3">
                    <a:lumMod val="50000"/>
                  </a:schemeClr>
                </a:solidFill>
                <a:latin typeface="+mj-lt"/>
              </a:rPr>
              <a:t>DPSIR</a:t>
            </a:r>
            <a:endParaRPr lang="en-US" sz="2000" dirty="0">
              <a:latin typeface="+mj-lt"/>
            </a:endParaRPr>
          </a:p>
          <a:p>
            <a:pPr>
              <a:defRPr/>
            </a:pPr>
            <a:endParaRPr lang="fr-FR" sz="2000" dirty="0">
              <a:latin typeface="+mj-lt"/>
            </a:endParaRPr>
          </a:p>
        </p:txBody>
      </p:sp>
    </p:spTree>
    <p:extLst>
      <p:ext uri="{BB962C8B-B14F-4D97-AF65-F5344CB8AC3E}">
        <p14:creationId xmlns:p14="http://schemas.microsoft.com/office/powerpoint/2010/main" val="3524387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2365BEA-F414-8ED4-38E6-C27F170706BB}"/>
              </a:ext>
            </a:extLst>
          </p:cNvPr>
          <p:cNvSpPr>
            <a:spLocks noGrp="1"/>
          </p:cNvSpPr>
          <p:nvPr>
            <p:ph type="ctrTitle"/>
          </p:nvPr>
        </p:nvSpPr>
        <p:spPr>
          <a:xfrm>
            <a:off x="617735" y="1"/>
            <a:ext cx="11574265" cy="404664"/>
          </a:xfrm>
        </p:spPr>
        <p:txBody>
          <a:bodyPr/>
          <a:lstStyle/>
          <a:p>
            <a:r>
              <a:rPr lang="ar-DZ" dirty="0"/>
              <a:t>الخطوة 5: تحديد الإطار المنطقي</a:t>
            </a:r>
            <a:endParaRPr lang="en-US" dirty="0"/>
          </a:p>
        </p:txBody>
      </p:sp>
      <p:sp>
        <p:nvSpPr>
          <p:cNvPr id="6" name="ZoneTexte 5">
            <a:extLst>
              <a:ext uri="{FF2B5EF4-FFF2-40B4-BE49-F238E27FC236}">
                <a16:creationId xmlns:a16="http://schemas.microsoft.com/office/drawing/2014/main" id="{5EAD3645-3456-7937-A8B2-519E6818AA83}"/>
              </a:ext>
            </a:extLst>
          </p:cNvPr>
          <p:cNvSpPr txBox="1"/>
          <p:nvPr/>
        </p:nvSpPr>
        <p:spPr>
          <a:xfrm>
            <a:off x="10704512" y="427932"/>
            <a:ext cx="1468443" cy="338554"/>
          </a:xfrm>
          <a:prstGeom prst="rect">
            <a:avLst/>
          </a:prstGeom>
          <a:solidFill>
            <a:schemeClr val="bg1"/>
          </a:solidFill>
          <a:ln>
            <a:solidFill>
              <a:schemeClr val="tx1"/>
            </a:solidFill>
          </a:ln>
        </p:spPr>
        <p:txBody>
          <a:bodyPr wrap="square" rtlCol="0">
            <a:spAutoFit/>
          </a:bodyPr>
          <a:lstStyle/>
          <a:p>
            <a:pPr algn="ctr"/>
            <a:r>
              <a:rPr lang="ar-DZ" sz="1600" i="1" dirty="0"/>
              <a:t>مثال 2: سيبو</a:t>
            </a:r>
            <a:endParaRPr lang="en-US" sz="1600" i="1" dirty="0"/>
          </a:p>
        </p:txBody>
      </p:sp>
      <p:pic>
        <p:nvPicPr>
          <p:cNvPr id="7" name="Image 6">
            <a:extLst>
              <a:ext uri="{FF2B5EF4-FFF2-40B4-BE49-F238E27FC236}">
                <a16:creationId xmlns:a16="http://schemas.microsoft.com/office/drawing/2014/main" id="{B573DC7D-2447-96BF-6D09-F64DAF397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6867" y="908720"/>
            <a:ext cx="10176000" cy="5724000"/>
          </a:xfrm>
          <a:prstGeom prst="rect">
            <a:avLst/>
          </a:prstGeom>
        </p:spPr>
      </p:pic>
      <p:sp>
        <p:nvSpPr>
          <p:cNvPr id="2" name="Rectangle 1"/>
          <p:cNvSpPr/>
          <p:nvPr/>
        </p:nvSpPr>
        <p:spPr>
          <a:xfrm>
            <a:off x="3575720" y="1340768"/>
            <a:ext cx="5688632" cy="523220"/>
          </a:xfrm>
          <a:prstGeom prst="rect">
            <a:avLst/>
          </a:prstGeom>
          <a:solidFill>
            <a:schemeClr val="bg1"/>
          </a:solidFill>
        </p:spPr>
        <p:txBody>
          <a:bodyPr wrap="square">
            <a:spAutoFit/>
          </a:bodyPr>
          <a:lstStyle/>
          <a:p>
            <a:pPr algn="ctr" rtl="1"/>
            <a:r>
              <a:rPr lang="fr-FR" sz="2800" b="1" dirty="0" err="1"/>
              <a:t>النموذج</a:t>
            </a:r>
            <a:r>
              <a:rPr lang="fr-FR" sz="2800" b="1" dirty="0"/>
              <a:t> </a:t>
            </a:r>
            <a:r>
              <a:rPr lang="fr-FR" sz="2800" b="1" dirty="0" err="1"/>
              <a:t>التحليلي</a:t>
            </a:r>
            <a:r>
              <a:rPr lang="fr-FR" sz="2800" b="1" dirty="0"/>
              <a:t> DPSIR</a:t>
            </a:r>
          </a:p>
        </p:txBody>
      </p:sp>
      <p:sp>
        <p:nvSpPr>
          <p:cNvPr id="3" name="Rectangle 2"/>
          <p:cNvSpPr/>
          <p:nvPr/>
        </p:nvSpPr>
        <p:spPr>
          <a:xfrm>
            <a:off x="4511824" y="1969676"/>
            <a:ext cx="4104456" cy="523220"/>
          </a:xfrm>
          <a:prstGeom prst="rect">
            <a:avLst/>
          </a:prstGeom>
          <a:solidFill>
            <a:schemeClr val="bg1"/>
          </a:solidFill>
        </p:spPr>
        <p:txBody>
          <a:bodyPr wrap="square">
            <a:spAutoFit/>
          </a:bodyPr>
          <a:lstStyle/>
          <a:p>
            <a:pPr algn="ctr"/>
            <a:r>
              <a:rPr lang="fr-FR" sz="2800" b="1" dirty="0" err="1">
                <a:solidFill>
                  <a:srgbClr val="0070C0"/>
                </a:solidFill>
              </a:rPr>
              <a:t>حوض</a:t>
            </a:r>
            <a:r>
              <a:rPr lang="fr-FR" sz="2800" b="1" dirty="0">
                <a:solidFill>
                  <a:srgbClr val="0070C0"/>
                </a:solidFill>
              </a:rPr>
              <a:t> </a:t>
            </a:r>
            <a:r>
              <a:rPr lang="fr-FR" sz="2800" b="1" dirty="0" err="1">
                <a:solidFill>
                  <a:srgbClr val="0070C0"/>
                </a:solidFill>
              </a:rPr>
              <a:t>سيبو</a:t>
            </a:r>
            <a:endParaRPr lang="fr-FR" sz="2800" b="1" dirty="0">
              <a:solidFill>
                <a:srgbClr val="0070C0"/>
              </a:solidFill>
            </a:endParaRPr>
          </a:p>
        </p:txBody>
      </p:sp>
      <p:sp>
        <p:nvSpPr>
          <p:cNvPr id="8" name="Rectangle 7"/>
          <p:cNvSpPr/>
          <p:nvPr/>
        </p:nvSpPr>
        <p:spPr>
          <a:xfrm>
            <a:off x="1415480" y="5301208"/>
            <a:ext cx="1836091" cy="646331"/>
          </a:xfrm>
          <a:prstGeom prst="rect">
            <a:avLst/>
          </a:prstGeom>
          <a:solidFill>
            <a:schemeClr val="bg1"/>
          </a:solidFill>
        </p:spPr>
        <p:txBody>
          <a:bodyPr wrap="square">
            <a:spAutoFit/>
          </a:bodyPr>
          <a:lstStyle/>
          <a:p>
            <a:pPr algn="ctr"/>
            <a:r>
              <a:rPr lang="fr-FR" b="1" dirty="0" err="1" smtClean="0">
                <a:solidFill>
                  <a:srgbClr val="7030A0"/>
                </a:solidFill>
              </a:rPr>
              <a:t>السائقين</a:t>
            </a:r>
            <a:endParaRPr lang="fr-FR" b="1" dirty="0" smtClean="0">
              <a:solidFill>
                <a:srgbClr val="7030A0"/>
              </a:solidFill>
            </a:endParaRPr>
          </a:p>
          <a:p>
            <a:pPr algn="ctr"/>
            <a:r>
              <a:rPr lang="ar-DZ" b="1" dirty="0"/>
              <a:t>القوى الدافعة</a:t>
            </a:r>
            <a:endParaRPr lang="fr-FR" b="1" dirty="0"/>
          </a:p>
        </p:txBody>
      </p:sp>
      <p:sp>
        <p:nvSpPr>
          <p:cNvPr id="9" name="Rectangle 8"/>
          <p:cNvSpPr/>
          <p:nvPr/>
        </p:nvSpPr>
        <p:spPr>
          <a:xfrm>
            <a:off x="3810336" y="5301208"/>
            <a:ext cx="1402976" cy="923330"/>
          </a:xfrm>
          <a:prstGeom prst="rect">
            <a:avLst/>
          </a:prstGeom>
          <a:solidFill>
            <a:schemeClr val="bg1"/>
          </a:solidFill>
        </p:spPr>
        <p:txBody>
          <a:bodyPr wrap="square">
            <a:spAutoFit/>
          </a:bodyPr>
          <a:lstStyle/>
          <a:p>
            <a:pPr algn="ctr"/>
            <a:r>
              <a:rPr lang="fr-FR" b="1" dirty="0" err="1" smtClean="0">
                <a:solidFill>
                  <a:srgbClr val="FF0000"/>
                </a:solidFill>
              </a:rPr>
              <a:t>الضغط</a:t>
            </a:r>
            <a:endParaRPr lang="fr-FR" b="1" dirty="0" smtClean="0">
              <a:solidFill>
                <a:srgbClr val="FF0000"/>
              </a:solidFill>
            </a:endParaRPr>
          </a:p>
          <a:p>
            <a:pPr algn="ctr"/>
            <a:endParaRPr lang="fr-FR" b="1" dirty="0" smtClean="0"/>
          </a:p>
          <a:p>
            <a:pPr algn="ctr"/>
            <a:endParaRPr lang="fr-FR" b="1" dirty="0">
              <a:solidFill>
                <a:srgbClr val="FF0000"/>
              </a:solidFill>
            </a:endParaRPr>
          </a:p>
        </p:txBody>
      </p:sp>
      <p:sp>
        <p:nvSpPr>
          <p:cNvPr id="10" name="Rectangle 9"/>
          <p:cNvSpPr/>
          <p:nvPr/>
        </p:nvSpPr>
        <p:spPr>
          <a:xfrm>
            <a:off x="6085147" y="5301208"/>
            <a:ext cx="658925" cy="646331"/>
          </a:xfrm>
          <a:prstGeom prst="rect">
            <a:avLst/>
          </a:prstGeom>
          <a:solidFill>
            <a:schemeClr val="bg1"/>
          </a:solidFill>
        </p:spPr>
        <p:txBody>
          <a:bodyPr wrap="square">
            <a:spAutoFit/>
          </a:bodyPr>
          <a:lstStyle/>
          <a:p>
            <a:r>
              <a:rPr lang="fr-FR" b="1" dirty="0" err="1" smtClean="0">
                <a:solidFill>
                  <a:srgbClr val="2AA8C6"/>
                </a:solidFill>
              </a:rPr>
              <a:t>الحالة</a:t>
            </a:r>
            <a:endParaRPr lang="fr-FR" b="1" dirty="0" smtClean="0">
              <a:solidFill>
                <a:srgbClr val="2AA8C6"/>
              </a:solidFill>
            </a:endParaRPr>
          </a:p>
          <a:p>
            <a:endParaRPr lang="fr-FR" b="1" dirty="0">
              <a:solidFill>
                <a:srgbClr val="2AA8C6"/>
              </a:solidFill>
            </a:endParaRPr>
          </a:p>
        </p:txBody>
      </p:sp>
      <p:sp>
        <p:nvSpPr>
          <p:cNvPr id="11" name="Rectangle 10"/>
          <p:cNvSpPr/>
          <p:nvPr/>
        </p:nvSpPr>
        <p:spPr>
          <a:xfrm>
            <a:off x="7957238" y="5301208"/>
            <a:ext cx="830677" cy="646331"/>
          </a:xfrm>
          <a:prstGeom prst="rect">
            <a:avLst/>
          </a:prstGeom>
          <a:solidFill>
            <a:schemeClr val="bg1"/>
          </a:solidFill>
        </p:spPr>
        <p:txBody>
          <a:bodyPr wrap="none">
            <a:spAutoFit/>
          </a:bodyPr>
          <a:lstStyle/>
          <a:p>
            <a:r>
              <a:rPr lang="fr-FR" b="1" dirty="0" err="1" smtClean="0">
                <a:solidFill>
                  <a:srgbClr val="FFC000"/>
                </a:solidFill>
              </a:rPr>
              <a:t>التأثيرات</a:t>
            </a:r>
            <a:endParaRPr lang="fr-FR" b="1" dirty="0" smtClean="0">
              <a:solidFill>
                <a:srgbClr val="FFC000"/>
              </a:solidFill>
            </a:endParaRPr>
          </a:p>
          <a:p>
            <a:endParaRPr lang="fr-FR" b="1" dirty="0">
              <a:solidFill>
                <a:srgbClr val="FFC000"/>
              </a:solidFill>
            </a:endParaRPr>
          </a:p>
        </p:txBody>
      </p:sp>
      <p:sp>
        <p:nvSpPr>
          <p:cNvPr id="12" name="Rectangle 11"/>
          <p:cNvSpPr/>
          <p:nvPr/>
        </p:nvSpPr>
        <p:spPr>
          <a:xfrm>
            <a:off x="9840416" y="5302949"/>
            <a:ext cx="992579" cy="646331"/>
          </a:xfrm>
          <a:prstGeom prst="rect">
            <a:avLst/>
          </a:prstGeom>
          <a:solidFill>
            <a:schemeClr val="bg1"/>
          </a:solidFill>
          <a:ln>
            <a:solidFill>
              <a:schemeClr val="bg1"/>
            </a:solidFill>
          </a:ln>
        </p:spPr>
        <p:txBody>
          <a:bodyPr wrap="none">
            <a:spAutoFit/>
          </a:bodyPr>
          <a:lstStyle/>
          <a:p>
            <a:r>
              <a:rPr lang="fr-FR" b="1" dirty="0" err="1" smtClean="0">
                <a:solidFill>
                  <a:schemeClr val="accent1">
                    <a:lumMod val="75000"/>
                  </a:schemeClr>
                </a:solidFill>
              </a:rPr>
              <a:t>الاستجابات</a:t>
            </a:r>
            <a:endParaRPr lang="fr-FR" b="1" dirty="0" smtClean="0">
              <a:solidFill>
                <a:schemeClr val="accent1">
                  <a:lumMod val="75000"/>
                </a:schemeClr>
              </a:solidFill>
            </a:endParaRPr>
          </a:p>
          <a:p>
            <a:endParaRPr lang="fr-FR" b="1" dirty="0">
              <a:solidFill>
                <a:schemeClr val="accent1">
                  <a:lumMod val="75000"/>
                </a:schemeClr>
              </a:solidFill>
            </a:endParaRPr>
          </a:p>
        </p:txBody>
      </p:sp>
    </p:spTree>
    <p:extLst>
      <p:ext uri="{BB962C8B-B14F-4D97-AF65-F5344CB8AC3E}">
        <p14:creationId xmlns:p14="http://schemas.microsoft.com/office/powerpoint/2010/main" val="3486067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767408" y="19633"/>
            <a:ext cx="8726356" cy="6840000"/>
          </a:xfrm>
          <a:prstGeom prst="rect">
            <a:avLst/>
          </a:prstGeom>
          <a:noFill/>
          <a:ln w="9525">
            <a:noFill/>
            <a:miter lim="800000"/>
            <a:headEnd/>
            <a:tailEnd/>
          </a:ln>
          <a:effectLst/>
        </p:spPr>
      </p:pic>
      <p:sp>
        <p:nvSpPr>
          <p:cNvPr id="6" name="ZoneTexte 5"/>
          <p:cNvSpPr txBox="1"/>
          <p:nvPr/>
        </p:nvSpPr>
        <p:spPr>
          <a:xfrm>
            <a:off x="2063552" y="908721"/>
            <a:ext cx="2877322" cy="461665"/>
          </a:xfrm>
          <a:prstGeom prst="rect">
            <a:avLst/>
          </a:prstGeom>
          <a:solidFill>
            <a:schemeClr val="bg1"/>
          </a:solidFill>
          <a:ln>
            <a:solidFill>
              <a:schemeClr val="tx1"/>
            </a:solidFill>
          </a:ln>
        </p:spPr>
        <p:txBody>
          <a:bodyPr wrap="square" rtlCol="0">
            <a:spAutoFit/>
          </a:bodyPr>
          <a:lstStyle/>
          <a:p>
            <a:pPr algn="ctr"/>
            <a:r>
              <a:rPr lang="ar-DZ" sz="2400" i="1" dirty="0"/>
              <a:t> البحر الأبيض المتوسط</a:t>
            </a:r>
            <a:endParaRPr lang="en-US" sz="2400" i="1" dirty="0"/>
          </a:p>
        </p:txBody>
      </p:sp>
      <p:sp>
        <p:nvSpPr>
          <p:cNvPr id="7" name="Égal 6"/>
          <p:cNvSpPr/>
          <p:nvPr/>
        </p:nvSpPr>
        <p:spPr>
          <a:xfrm>
            <a:off x="5026270" y="694406"/>
            <a:ext cx="914400" cy="914400"/>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8" name="ZoneTexte 7"/>
          <p:cNvSpPr txBox="1"/>
          <p:nvPr/>
        </p:nvSpPr>
        <p:spPr>
          <a:xfrm>
            <a:off x="6193658" y="908721"/>
            <a:ext cx="3214710" cy="461665"/>
          </a:xfrm>
          <a:prstGeom prst="rect">
            <a:avLst/>
          </a:prstGeom>
          <a:solidFill>
            <a:schemeClr val="bg1"/>
          </a:solidFill>
          <a:ln>
            <a:solidFill>
              <a:schemeClr val="tx1"/>
            </a:solidFill>
          </a:ln>
        </p:spPr>
        <p:txBody>
          <a:bodyPr wrap="square" rtlCol="0">
            <a:spAutoFit/>
          </a:bodyPr>
          <a:lstStyle/>
          <a:p>
            <a:pPr algn="ctr"/>
            <a:r>
              <a:rPr lang="ar-DZ" sz="2400" dirty="0">
                <a:solidFill>
                  <a:srgbClr val="92D050"/>
                </a:solidFill>
              </a:rPr>
              <a:t>بؤرة التنوع البيولوجي</a:t>
            </a:r>
            <a:endParaRPr lang="en-US" sz="2400" dirty="0">
              <a:solidFill>
                <a:srgbClr val="92D050"/>
              </a:solidFill>
            </a:endParaRPr>
          </a:p>
        </p:txBody>
      </p:sp>
      <p:sp>
        <p:nvSpPr>
          <p:cNvPr id="9" name="ZoneTexte 8"/>
          <p:cNvSpPr txBox="1"/>
          <p:nvPr/>
        </p:nvSpPr>
        <p:spPr>
          <a:xfrm>
            <a:off x="2711625" y="5013176"/>
            <a:ext cx="9001001" cy="1107996"/>
          </a:xfrm>
          <a:prstGeom prst="rect">
            <a:avLst/>
          </a:prstGeom>
          <a:solidFill>
            <a:schemeClr val="bg1"/>
          </a:solidFill>
          <a:ln>
            <a:solidFill>
              <a:schemeClr val="tx1"/>
            </a:solidFill>
          </a:ln>
        </p:spPr>
        <p:txBody>
          <a:bodyPr wrap="square" rtlCol="0">
            <a:spAutoFit/>
          </a:bodyPr>
          <a:lstStyle/>
          <a:p>
            <a:pPr algn="r" rtl="1"/>
            <a:r>
              <a:rPr lang="ar-DZ" sz="2200" dirty="0">
                <a:latin typeface="Arial" pitchFamily="34" charset="0"/>
                <a:cs typeface="Arial" pitchFamily="34" charset="0"/>
              </a:rPr>
              <a:t>تعتبر الأراضي الرطبة في منطقة البحر الأبيض المتوسط من بين </a:t>
            </a:r>
            <a:r>
              <a:rPr lang="ar-DZ" sz="2200" dirty="0">
                <a:solidFill>
                  <a:srgbClr val="FF0000"/>
                </a:solidFill>
                <a:latin typeface="Arial" pitchFamily="34" charset="0"/>
                <a:cs typeface="Arial" pitchFamily="34" charset="0"/>
              </a:rPr>
              <a:t>أكثر النظم الإيكولوجية إنتاجية </a:t>
            </a:r>
            <a:r>
              <a:rPr lang="ar-DZ" sz="2200" dirty="0">
                <a:latin typeface="Arial" pitchFamily="34" charset="0"/>
                <a:cs typeface="Arial" pitchFamily="34" charset="0"/>
              </a:rPr>
              <a:t>في هذه المنطقة مع ثراء التنوع البيولوجي العالي جداً</a:t>
            </a:r>
            <a:r>
              <a:rPr lang="ar-DZ" sz="2200" dirty="0" smtClean="0">
                <a:latin typeface="Arial" pitchFamily="34" charset="0"/>
                <a:cs typeface="Arial" pitchFamily="34" charset="0"/>
              </a:rPr>
              <a:t>...</a:t>
            </a:r>
            <a:endParaRPr lang="fr-FR" sz="2200" dirty="0" smtClean="0">
              <a:latin typeface="Arial" pitchFamily="34" charset="0"/>
              <a:cs typeface="Arial" pitchFamily="34" charset="0"/>
            </a:endParaRPr>
          </a:p>
          <a:p>
            <a:pPr algn="r" rtl="1"/>
            <a:r>
              <a:rPr lang="ar-DZ" sz="2200" dirty="0" smtClean="0">
                <a:latin typeface="Arial" pitchFamily="34" charset="0"/>
                <a:cs typeface="Arial" pitchFamily="34" charset="0"/>
              </a:rPr>
              <a:t>ومن </a:t>
            </a:r>
            <a:r>
              <a:rPr lang="ar-DZ" sz="2200" dirty="0">
                <a:latin typeface="Arial" pitchFamily="34" charset="0"/>
                <a:cs typeface="Arial" pitchFamily="34" charset="0"/>
              </a:rPr>
              <a:t>المفارقات أنها أيضاً الأكثر عرضة </a:t>
            </a:r>
            <a:r>
              <a:rPr lang="ar-DZ" sz="2200" dirty="0">
                <a:solidFill>
                  <a:srgbClr val="FF0000"/>
                </a:solidFill>
                <a:latin typeface="Arial" pitchFamily="34" charset="0"/>
                <a:cs typeface="Arial" pitchFamily="34" charset="0"/>
              </a:rPr>
              <a:t>للتهديد</a:t>
            </a:r>
            <a:r>
              <a:rPr lang="ar-DZ" sz="2200" dirty="0">
                <a:latin typeface="Arial" pitchFamily="34" charset="0"/>
                <a:cs typeface="Arial" pitchFamily="34" charset="0"/>
              </a:rPr>
              <a:t> من قبل الأنشطة البشرية</a:t>
            </a:r>
            <a:endParaRPr lang="en-US" sz="2200" dirty="0">
              <a:latin typeface="Arial" pitchFamily="34" charset="0"/>
              <a:cs typeface="Arial" pitchFamily="34" charset="0"/>
            </a:endParaRPr>
          </a:p>
        </p:txBody>
      </p:sp>
      <p:sp>
        <p:nvSpPr>
          <p:cNvPr id="4" name="Titre 1">
            <a:extLst>
              <a:ext uri="{FF2B5EF4-FFF2-40B4-BE49-F238E27FC236}">
                <a16:creationId xmlns:a16="http://schemas.microsoft.com/office/drawing/2014/main" id="{F9615193-0BA7-49CD-5837-0BC53E42E0BE}"/>
              </a:ext>
            </a:extLst>
          </p:cNvPr>
          <p:cNvSpPr>
            <a:spLocks noGrp="1"/>
          </p:cNvSpPr>
          <p:nvPr>
            <p:ph type="ctrTitle"/>
          </p:nvPr>
        </p:nvSpPr>
        <p:spPr>
          <a:xfrm>
            <a:off x="617735" y="1"/>
            <a:ext cx="11574265" cy="404664"/>
          </a:xfrm>
        </p:spPr>
        <p:txBody>
          <a:bodyPr/>
          <a:lstStyle/>
          <a:p>
            <a:r>
              <a:rPr lang="ar-DZ" dirty="0"/>
              <a:t>الخطوة 2: تحديد المجالات</a:t>
            </a:r>
            <a:endParaRPr lang="fr-FR" dirty="0"/>
          </a:p>
        </p:txBody>
      </p:sp>
      <p:sp>
        <p:nvSpPr>
          <p:cNvPr id="11" name="ZoneTexte 10">
            <a:extLst>
              <a:ext uri="{FF2B5EF4-FFF2-40B4-BE49-F238E27FC236}">
                <a16:creationId xmlns:a16="http://schemas.microsoft.com/office/drawing/2014/main" id="{FCC8BC66-060A-0A80-7386-6EA851F0334D}"/>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Tree>
    <p:extLst>
      <p:ext uri="{BB962C8B-B14F-4D97-AF65-F5344CB8AC3E}">
        <p14:creationId xmlns:p14="http://schemas.microsoft.com/office/powerpoint/2010/main" val="1033050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3B98B1-C697-5A3D-EAD4-1B571D2197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12001"/>
          </a:xfrm>
          <a:prstGeom prst="rect">
            <a:avLst/>
          </a:prstGeom>
        </p:spPr>
      </p:pic>
      <p:sp>
        <p:nvSpPr>
          <p:cNvPr id="7" name="ZoneTexte 58">
            <a:extLst>
              <a:ext uri="{FF2B5EF4-FFF2-40B4-BE49-F238E27FC236}">
                <a16:creationId xmlns:a16="http://schemas.microsoft.com/office/drawing/2014/main" id="{028FE878-2D11-3489-473D-7E1457B9B366}"/>
              </a:ext>
            </a:extLst>
          </p:cNvPr>
          <p:cNvSpPr txBox="1"/>
          <p:nvPr/>
        </p:nvSpPr>
        <p:spPr>
          <a:xfrm>
            <a:off x="5524071" y="4954574"/>
            <a:ext cx="2847066" cy="1754326"/>
          </a:xfrm>
          <a:prstGeom prst="rect">
            <a:avLst/>
          </a:prstGeom>
          <a:noFill/>
        </p:spPr>
        <p:txBody>
          <a:bodyPr wrap="square" rtlCol="0">
            <a:spAutoFit/>
          </a:bodyPr>
          <a:lstStyle/>
          <a:p>
            <a:pPr lvl="0" algn="r" defTabSz="457200" rtl="1">
              <a:buFont typeface="Arial" pitchFamily="34" charset="0"/>
              <a:buChar char="•"/>
              <a:defRPr/>
            </a:pPr>
            <a:r>
              <a:rPr lang="ar-DZ" sz="1200" dirty="0">
                <a:solidFill>
                  <a:prstClr val="black"/>
                </a:solidFill>
              </a:rPr>
              <a:t>التنمية </a:t>
            </a:r>
            <a:r>
              <a:rPr lang="ar-DZ" sz="1200" dirty="0" smtClean="0">
                <a:solidFill>
                  <a:prstClr val="black"/>
                </a:solidFill>
              </a:rPr>
              <a:t>الزراعية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الزحف العمراني</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تلوث المياه</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الاستغلال </a:t>
            </a:r>
            <a:r>
              <a:rPr lang="ar-DZ" sz="1200" dirty="0">
                <a:solidFill>
                  <a:prstClr val="black"/>
                </a:solidFill>
              </a:rPr>
              <a:t>المفرط للموارد </a:t>
            </a:r>
            <a:r>
              <a:rPr lang="ar-DZ" sz="1200" dirty="0" smtClean="0">
                <a:solidFill>
                  <a:prstClr val="black"/>
                </a:solidFill>
              </a:rPr>
              <a:t>المائية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الرعي </a:t>
            </a:r>
            <a:r>
              <a:rPr lang="ar-DZ" sz="1200" dirty="0">
                <a:solidFill>
                  <a:prstClr val="black"/>
                </a:solidFill>
              </a:rPr>
              <a:t>الجائر في الأراضي </a:t>
            </a:r>
            <a:r>
              <a:rPr lang="ar-DZ" sz="1200" dirty="0" smtClean="0">
                <a:solidFill>
                  <a:prstClr val="black"/>
                </a:solidFill>
              </a:rPr>
              <a:t>الرطبة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الصيد الجائر</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البنى </a:t>
            </a:r>
            <a:r>
              <a:rPr lang="ar-DZ" sz="1200" dirty="0">
                <a:solidFill>
                  <a:prstClr val="black"/>
                </a:solidFill>
              </a:rPr>
              <a:t>التحتية الهيدروليكية غير </a:t>
            </a:r>
            <a:r>
              <a:rPr lang="ar-DZ" sz="1200" dirty="0" smtClean="0">
                <a:solidFill>
                  <a:prstClr val="black"/>
                </a:solidFill>
              </a:rPr>
              <a:t>المستدامة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المخاطر </a:t>
            </a:r>
            <a:r>
              <a:rPr lang="ar-DZ" sz="1200" dirty="0">
                <a:solidFill>
                  <a:prstClr val="black"/>
                </a:solidFill>
              </a:rPr>
              <a:t>الطبيعية المتعلقة بالمياه (فيضان المجاري المائية)</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ZoneTexte 75">
            <a:extLst>
              <a:ext uri="{FF2B5EF4-FFF2-40B4-BE49-F238E27FC236}">
                <a16:creationId xmlns:a16="http://schemas.microsoft.com/office/drawing/2014/main" id="{049F00B7-3FB8-E052-DB99-DAC95D429A5A}"/>
              </a:ext>
            </a:extLst>
          </p:cNvPr>
          <p:cNvSpPr txBox="1"/>
          <p:nvPr/>
        </p:nvSpPr>
        <p:spPr>
          <a:xfrm>
            <a:off x="9644246" y="648115"/>
            <a:ext cx="2441429" cy="1754326"/>
          </a:xfrm>
          <a:prstGeom prst="rect">
            <a:avLst/>
          </a:prstGeom>
          <a:noFill/>
        </p:spPr>
        <p:txBody>
          <a:bodyPr wrap="square" rtlCol="0">
            <a:spAutoFit/>
          </a:bodyPr>
          <a:lstStyle/>
          <a:p>
            <a:pPr lvl="0" algn="r" defTabSz="457200" rtl="1">
              <a:buFont typeface="Arial" pitchFamily="34" charset="0"/>
              <a:buChar char="•"/>
              <a:defRPr/>
            </a:pPr>
            <a:r>
              <a:rPr lang="ar-DZ" sz="1200" dirty="0">
                <a:solidFill>
                  <a:prstClr val="black"/>
                </a:solidFill>
              </a:rPr>
              <a:t>تحويل الموائل </a:t>
            </a:r>
            <a:r>
              <a:rPr lang="ar-DZ" sz="1200" dirty="0" smtClean="0">
                <a:solidFill>
                  <a:prstClr val="black"/>
                </a:solidFill>
              </a:rPr>
              <a:t>الطبيعية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تجفيف </a:t>
            </a:r>
            <a:r>
              <a:rPr lang="ar-DZ" sz="1200" dirty="0">
                <a:solidFill>
                  <a:prstClr val="black"/>
                </a:solidFill>
              </a:rPr>
              <a:t>الأراضي </a:t>
            </a:r>
            <a:r>
              <a:rPr lang="ar-DZ" sz="1200" dirty="0" smtClean="0">
                <a:solidFill>
                  <a:prstClr val="black"/>
                </a:solidFill>
              </a:rPr>
              <a:t>الرطبة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تجزئة </a:t>
            </a:r>
            <a:r>
              <a:rPr lang="ar-DZ" sz="1200" dirty="0">
                <a:solidFill>
                  <a:prstClr val="black"/>
                </a:solidFill>
              </a:rPr>
              <a:t>المجاري </a:t>
            </a:r>
            <a:r>
              <a:rPr lang="ar-DZ" sz="1200" dirty="0" smtClean="0">
                <a:solidFill>
                  <a:prstClr val="black"/>
                </a:solidFill>
              </a:rPr>
              <a:t>المائية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تجزئة </a:t>
            </a:r>
            <a:r>
              <a:rPr lang="ar-DZ" sz="1200" dirty="0">
                <a:solidFill>
                  <a:prstClr val="black"/>
                </a:solidFill>
              </a:rPr>
              <a:t>الموائل الطبيعية </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تغيير </a:t>
            </a:r>
            <a:r>
              <a:rPr lang="ar-DZ" sz="1200" dirty="0">
                <a:solidFill>
                  <a:prstClr val="black"/>
                </a:solidFill>
              </a:rPr>
              <a:t>وظائف الأراضي </a:t>
            </a:r>
            <a:r>
              <a:rPr lang="ar-DZ" sz="1200" dirty="0" smtClean="0">
                <a:solidFill>
                  <a:prstClr val="black"/>
                </a:solidFill>
              </a:rPr>
              <a:t>الرطبة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التأثيرات </a:t>
            </a:r>
            <a:r>
              <a:rPr lang="ar-DZ" sz="1200" dirty="0">
                <a:solidFill>
                  <a:prstClr val="black"/>
                </a:solidFill>
              </a:rPr>
              <a:t>على بيئة الأراضي </a:t>
            </a:r>
            <a:r>
              <a:rPr lang="ar-DZ" sz="1200" dirty="0" smtClean="0">
                <a:solidFill>
                  <a:prstClr val="black"/>
                </a:solidFill>
              </a:rPr>
              <a:t>الرطبة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تآكل </a:t>
            </a:r>
            <a:r>
              <a:rPr lang="ar-DZ" sz="1200" dirty="0">
                <a:solidFill>
                  <a:prstClr val="black"/>
                </a:solidFill>
              </a:rPr>
              <a:t>التنوع البيولوجي للأراضي </a:t>
            </a:r>
            <a:r>
              <a:rPr lang="ar-DZ" sz="1200" dirty="0" smtClean="0">
                <a:solidFill>
                  <a:prstClr val="black"/>
                </a:solidFill>
              </a:rPr>
              <a:t>الرطبة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انخفاض </a:t>
            </a:r>
            <a:r>
              <a:rPr lang="ar-DZ" sz="1200" dirty="0">
                <a:solidFill>
                  <a:prstClr val="black"/>
                </a:solidFill>
              </a:rPr>
              <a:t>مستويات المياه </a:t>
            </a:r>
            <a:r>
              <a:rPr lang="ar-DZ" sz="1200" dirty="0" smtClean="0">
                <a:solidFill>
                  <a:prstClr val="black"/>
                </a:solidFill>
              </a:rPr>
              <a:t>الجوفية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تدهور </a:t>
            </a:r>
            <a:r>
              <a:rPr lang="ar-DZ" sz="1200" dirty="0">
                <a:solidFill>
                  <a:prstClr val="black"/>
                </a:solidFill>
              </a:rPr>
              <a:t>جودة المياه</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659AD60A-8127-B4EE-CEF5-D1E4106BFAFD}"/>
              </a:ext>
            </a:extLst>
          </p:cNvPr>
          <p:cNvSpPr/>
          <p:nvPr/>
        </p:nvSpPr>
        <p:spPr>
          <a:xfrm>
            <a:off x="4293220" y="1938879"/>
            <a:ext cx="3646448" cy="1830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Connecteur en arc 66">
            <a:extLst>
              <a:ext uri="{FF2B5EF4-FFF2-40B4-BE49-F238E27FC236}">
                <a16:creationId xmlns:a16="http://schemas.microsoft.com/office/drawing/2014/main" id="{C0E4AE89-1366-DF74-33E6-729947343EE5}"/>
              </a:ext>
            </a:extLst>
          </p:cNvPr>
          <p:cNvCxnSpPr>
            <a:cxnSpLocks/>
            <a:stCxn id="10" idx="2"/>
            <a:endCxn id="2" idx="0"/>
          </p:cNvCxnSpPr>
          <p:nvPr/>
        </p:nvCxnSpPr>
        <p:spPr>
          <a:xfrm rot="5400000">
            <a:off x="2657494" y="2733969"/>
            <a:ext cx="739921" cy="766434"/>
          </a:xfrm>
          <a:prstGeom prst="curvedConnector3">
            <a:avLst>
              <a:gd name="adj1" fmla="val 50000"/>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14" name="Connecteur en arc 68">
            <a:extLst>
              <a:ext uri="{FF2B5EF4-FFF2-40B4-BE49-F238E27FC236}">
                <a16:creationId xmlns:a16="http://schemas.microsoft.com/office/drawing/2014/main" id="{D2EF8782-599E-4F89-6A67-91421235B1B7}"/>
              </a:ext>
            </a:extLst>
          </p:cNvPr>
          <p:cNvCxnSpPr>
            <a:cxnSpLocks/>
            <a:stCxn id="2" idx="2"/>
            <a:endCxn id="7" idx="1"/>
          </p:cNvCxnSpPr>
          <p:nvPr/>
        </p:nvCxnSpPr>
        <p:spPr>
          <a:xfrm rot="16200000" flipH="1">
            <a:off x="3361982" y="3669648"/>
            <a:ext cx="1444344" cy="2879834"/>
          </a:xfrm>
          <a:prstGeom prst="curvedConnector2">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15" name="Connecteur en arc 70">
            <a:extLst>
              <a:ext uri="{FF2B5EF4-FFF2-40B4-BE49-F238E27FC236}">
                <a16:creationId xmlns:a16="http://schemas.microsoft.com/office/drawing/2014/main" id="{2D27EC8D-65BA-C2D6-AB26-0C89406AC2FB}"/>
              </a:ext>
            </a:extLst>
          </p:cNvPr>
          <p:cNvCxnSpPr>
            <a:cxnSpLocks/>
            <a:stCxn id="7" idx="3"/>
          </p:cNvCxnSpPr>
          <p:nvPr/>
        </p:nvCxnSpPr>
        <p:spPr>
          <a:xfrm flipV="1">
            <a:off x="8371137" y="4676306"/>
            <a:ext cx="2441430" cy="1155431"/>
          </a:xfrm>
          <a:prstGeom prst="curvedConnector3">
            <a:avLst>
              <a:gd name="adj1" fmla="val 50000"/>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16" name="Connecteur en arc 71">
            <a:extLst>
              <a:ext uri="{FF2B5EF4-FFF2-40B4-BE49-F238E27FC236}">
                <a16:creationId xmlns:a16="http://schemas.microsoft.com/office/drawing/2014/main" id="{D782CFD2-9162-3B43-9A03-18FD3CFA6B13}"/>
              </a:ext>
            </a:extLst>
          </p:cNvPr>
          <p:cNvCxnSpPr>
            <a:cxnSpLocks/>
            <a:stCxn id="23" idx="0"/>
            <a:endCxn id="9" idx="2"/>
          </p:cNvCxnSpPr>
          <p:nvPr/>
        </p:nvCxnSpPr>
        <p:spPr>
          <a:xfrm rot="16200000" flipV="1">
            <a:off x="10375657" y="2891746"/>
            <a:ext cx="1047495" cy="68886"/>
          </a:xfrm>
          <a:prstGeom prst="curvedConnector3">
            <a:avLst>
              <a:gd name="adj1" fmla="val 50000"/>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17" name="Connecteur en arc 72">
            <a:extLst>
              <a:ext uri="{FF2B5EF4-FFF2-40B4-BE49-F238E27FC236}">
                <a16:creationId xmlns:a16="http://schemas.microsoft.com/office/drawing/2014/main" id="{0F28151B-CAAA-353A-A39E-2AAB72319102}"/>
              </a:ext>
            </a:extLst>
          </p:cNvPr>
          <p:cNvCxnSpPr>
            <a:cxnSpLocks/>
            <a:stCxn id="9" idx="1"/>
            <a:endCxn id="10" idx="0"/>
          </p:cNvCxnSpPr>
          <p:nvPr/>
        </p:nvCxnSpPr>
        <p:spPr>
          <a:xfrm rot="10800000">
            <a:off x="3410672" y="392736"/>
            <a:ext cx="6233575" cy="1132543"/>
          </a:xfrm>
          <a:prstGeom prst="curvedConnector4">
            <a:avLst>
              <a:gd name="adj1" fmla="val 37702"/>
              <a:gd name="adj2" fmla="val 120185"/>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18" name="Connecteur en arc 73">
            <a:extLst>
              <a:ext uri="{FF2B5EF4-FFF2-40B4-BE49-F238E27FC236}">
                <a16:creationId xmlns:a16="http://schemas.microsoft.com/office/drawing/2014/main" id="{1CF31CC2-02C3-9E07-B198-454CCBD11582}"/>
              </a:ext>
            </a:extLst>
          </p:cNvPr>
          <p:cNvCxnSpPr>
            <a:cxnSpLocks/>
            <a:stCxn id="9" idx="1"/>
            <a:endCxn id="23" idx="1"/>
          </p:cNvCxnSpPr>
          <p:nvPr/>
        </p:nvCxnSpPr>
        <p:spPr>
          <a:xfrm rot="10800000" flipH="1" flipV="1">
            <a:off x="9644245" y="1525278"/>
            <a:ext cx="68885" cy="2617156"/>
          </a:xfrm>
          <a:prstGeom prst="curvedConnector3">
            <a:avLst>
              <a:gd name="adj1" fmla="val -331857"/>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pic>
        <p:nvPicPr>
          <p:cNvPr id="58" name="Picture 57">
            <a:extLst>
              <a:ext uri="{FF2B5EF4-FFF2-40B4-BE49-F238E27FC236}">
                <a16:creationId xmlns:a16="http://schemas.microsoft.com/office/drawing/2014/main" id="{110FDE8E-BF5D-D701-0247-87EE1D7B2396}"/>
              </a:ext>
            </a:extLst>
          </p:cNvPr>
          <p:cNvPicPr>
            <a:picLocks noChangeAspect="1"/>
          </p:cNvPicPr>
          <p:nvPr/>
        </p:nvPicPr>
        <p:blipFill>
          <a:blip r:embed="rId3"/>
          <a:stretch>
            <a:fillRect/>
          </a:stretch>
        </p:blipFill>
        <p:spPr>
          <a:xfrm>
            <a:off x="5352755" y="2546073"/>
            <a:ext cx="2467036" cy="1387708"/>
          </a:xfrm>
          <a:prstGeom prst="rect">
            <a:avLst/>
          </a:prstGeom>
        </p:spPr>
      </p:pic>
      <p:sp>
        <p:nvSpPr>
          <p:cNvPr id="2" name="ZoneTexte 52">
            <a:extLst>
              <a:ext uri="{FF2B5EF4-FFF2-40B4-BE49-F238E27FC236}">
                <a16:creationId xmlns:a16="http://schemas.microsoft.com/office/drawing/2014/main" id="{6DE3CDDB-91E0-8B47-FE38-BC855A4092B3}"/>
              </a:ext>
            </a:extLst>
          </p:cNvPr>
          <p:cNvSpPr txBox="1"/>
          <p:nvPr/>
        </p:nvSpPr>
        <p:spPr>
          <a:xfrm>
            <a:off x="1568737" y="3487147"/>
            <a:ext cx="2150999" cy="900246"/>
          </a:xfrm>
          <a:prstGeom prst="rect">
            <a:avLst/>
          </a:prstGeom>
          <a:noFill/>
        </p:spPr>
        <p:txBody>
          <a:bodyPr wrap="square" rtlCol="0">
            <a:spAutoFit/>
          </a:bodyPr>
          <a:lstStyle/>
          <a:p>
            <a:pPr lvl="0" algn="r" defTabSz="457200" rtl="1">
              <a:buFont typeface="Arial" pitchFamily="34" charset="0"/>
              <a:buChar char="•"/>
              <a:defRPr/>
            </a:pPr>
            <a:r>
              <a:rPr lang="ar-DZ" sz="1050" dirty="0" err="1">
                <a:solidFill>
                  <a:prstClr val="black"/>
                </a:solidFill>
              </a:rPr>
              <a:t>حوكمة</a:t>
            </a:r>
            <a:r>
              <a:rPr lang="ar-DZ" sz="1050" dirty="0">
                <a:solidFill>
                  <a:prstClr val="black"/>
                </a:solidFill>
              </a:rPr>
              <a:t> الموارد </a:t>
            </a:r>
            <a:r>
              <a:rPr lang="ar-DZ" sz="1050" dirty="0" smtClean="0">
                <a:solidFill>
                  <a:prstClr val="black"/>
                </a:solidFill>
              </a:rPr>
              <a:t>المائية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التغير المناخي</a:t>
            </a:r>
            <a:endParaRPr lang="fr-FR" sz="1050" dirty="0" smtClean="0">
              <a:solidFill>
                <a:prstClr val="black"/>
              </a:solidFill>
            </a:endParaRPr>
          </a:p>
          <a:p>
            <a:pPr lvl="0" algn="r" defTabSz="457200" rtl="1">
              <a:buFont typeface="Arial" pitchFamily="34" charset="0"/>
              <a:buChar char="•"/>
              <a:defRPr/>
            </a:pPr>
            <a:r>
              <a:rPr lang="ar-DZ" sz="1050" dirty="0" err="1" smtClean="0">
                <a:solidFill>
                  <a:prstClr val="black"/>
                </a:solidFill>
              </a:rPr>
              <a:t>الديموغرافياالاحتياجات</a:t>
            </a:r>
            <a:r>
              <a:rPr lang="ar-DZ" sz="1050" dirty="0" smtClean="0">
                <a:solidFill>
                  <a:prstClr val="black"/>
                </a:solidFill>
              </a:rPr>
              <a:t> </a:t>
            </a:r>
            <a:r>
              <a:rPr lang="ar-DZ" sz="1050" dirty="0">
                <a:solidFill>
                  <a:prstClr val="black"/>
                </a:solidFill>
              </a:rPr>
              <a:t>المائية حسب </a:t>
            </a:r>
            <a:r>
              <a:rPr lang="ar-DZ" sz="1050" dirty="0" smtClean="0">
                <a:solidFill>
                  <a:prstClr val="black"/>
                </a:solidFill>
              </a:rPr>
              <a:t>القطاع</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الاحتياجات </a:t>
            </a:r>
            <a:r>
              <a:rPr lang="ar-DZ" sz="1050" dirty="0">
                <a:solidFill>
                  <a:prstClr val="black"/>
                </a:solidFill>
              </a:rPr>
              <a:t>المائية للنظم الإيكولوجية </a:t>
            </a:r>
            <a:r>
              <a:rPr lang="ar-DZ" sz="1050" dirty="0" smtClean="0">
                <a:solidFill>
                  <a:prstClr val="black"/>
                </a:solidFill>
              </a:rPr>
              <a:t>الطبيعية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العولمة </a:t>
            </a:r>
            <a:r>
              <a:rPr lang="ar-DZ" sz="1050" dirty="0">
                <a:solidFill>
                  <a:prstClr val="black"/>
                </a:solidFill>
              </a:rPr>
              <a:t>والأسواق العالمية</a:t>
            </a:r>
            <a:endParaRPr kumimoji="0" lang="fr-FR" sz="1050" b="0" i="0" u="none" strike="noStrike" kern="1200" cap="none" spc="0" normalizeH="0" baseline="0" noProof="0" dirty="0">
              <a:ln>
                <a:noFill/>
              </a:ln>
              <a:solidFill>
                <a:prstClr val="black"/>
              </a:solidFill>
              <a:effectLst/>
              <a:uLnTx/>
              <a:uFillTx/>
              <a:latin typeface="Calibri" panose="020F0502020204030204"/>
            </a:endParaRPr>
          </a:p>
        </p:txBody>
      </p:sp>
      <p:sp>
        <p:nvSpPr>
          <p:cNvPr id="23" name="ZoneTexte 60">
            <a:extLst>
              <a:ext uri="{FF2B5EF4-FFF2-40B4-BE49-F238E27FC236}">
                <a16:creationId xmlns:a16="http://schemas.microsoft.com/office/drawing/2014/main" id="{545414B2-886D-5FDF-0645-748A60B9D5CC}"/>
              </a:ext>
            </a:extLst>
          </p:cNvPr>
          <p:cNvSpPr txBox="1"/>
          <p:nvPr/>
        </p:nvSpPr>
        <p:spPr>
          <a:xfrm>
            <a:off x="9713131" y="3449936"/>
            <a:ext cx="2441431" cy="1384995"/>
          </a:xfrm>
          <a:prstGeom prst="rect">
            <a:avLst/>
          </a:prstGeom>
          <a:noFill/>
        </p:spPr>
        <p:txBody>
          <a:bodyPr wrap="square" rtlCol="0">
            <a:spAutoFit/>
          </a:bodyPr>
          <a:lstStyle/>
          <a:p>
            <a:pPr lvl="0" algn="r" defTabSz="457200" rtl="1">
              <a:buFont typeface="Arial" pitchFamily="34" charset="0"/>
              <a:buChar char="•"/>
              <a:defRPr/>
            </a:pPr>
            <a:r>
              <a:rPr lang="ar-DZ" sz="1200" dirty="0">
                <a:solidFill>
                  <a:prstClr val="black"/>
                </a:solidFill>
              </a:rPr>
              <a:t>مساحة الأراضي </a:t>
            </a:r>
            <a:r>
              <a:rPr lang="ar-DZ" sz="1200" dirty="0" smtClean="0">
                <a:solidFill>
                  <a:prstClr val="black"/>
                </a:solidFill>
              </a:rPr>
              <a:t>الرطبة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امتداد </a:t>
            </a:r>
            <a:r>
              <a:rPr lang="ar-DZ" sz="1200" dirty="0">
                <a:solidFill>
                  <a:prstClr val="black"/>
                </a:solidFill>
              </a:rPr>
              <a:t>النظم الإيكولوجية للنباتات </a:t>
            </a:r>
            <a:r>
              <a:rPr lang="ar-DZ" sz="1200" dirty="0" smtClean="0">
                <a:solidFill>
                  <a:prstClr val="black"/>
                </a:solidFill>
              </a:rPr>
              <a:t>الجافة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التنوع </a:t>
            </a:r>
            <a:r>
              <a:rPr lang="ar-DZ" sz="1200" dirty="0">
                <a:solidFill>
                  <a:prstClr val="black"/>
                </a:solidFill>
              </a:rPr>
              <a:t>البيولوجي للأراضي الرطبة (الحالة والاتجاهات</a:t>
            </a:r>
            <a:r>
              <a:rPr lang="ar-DZ" sz="1200" dirty="0" smtClean="0">
                <a:solidFill>
                  <a:prstClr val="black"/>
                </a:solidFill>
              </a:rPr>
              <a:t>)</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كمية </a:t>
            </a:r>
            <a:r>
              <a:rPr lang="ar-DZ" sz="1200" dirty="0">
                <a:solidFill>
                  <a:prstClr val="black"/>
                </a:solidFill>
              </a:rPr>
              <a:t>المياه </a:t>
            </a:r>
            <a:r>
              <a:rPr lang="ar-DZ" sz="1200" dirty="0" smtClean="0">
                <a:solidFill>
                  <a:prstClr val="black"/>
                </a:solidFill>
              </a:rPr>
              <a:t>المتاحة</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جودة المياه</a:t>
            </a:r>
            <a:endParaRPr lang="fr-FR" sz="1200" dirty="0" smtClean="0">
              <a:solidFill>
                <a:prstClr val="black"/>
              </a:solidFill>
            </a:endParaRPr>
          </a:p>
          <a:p>
            <a:pPr lvl="0" algn="r" defTabSz="457200" rtl="1">
              <a:buFont typeface="Arial" pitchFamily="34" charset="0"/>
              <a:buChar char="•"/>
              <a:defRPr/>
            </a:pPr>
            <a:r>
              <a:rPr lang="ar-DZ" sz="1200" dirty="0" smtClean="0">
                <a:solidFill>
                  <a:prstClr val="black"/>
                </a:solidFill>
              </a:rPr>
              <a:t>قابلية </a:t>
            </a:r>
            <a:r>
              <a:rPr lang="ar-DZ" sz="1200" dirty="0">
                <a:solidFill>
                  <a:prstClr val="black"/>
                </a:solidFill>
              </a:rPr>
              <a:t>تأثر الأراضي الرطبة بتغير المناخ</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3" name="Forme 65">
            <a:extLst>
              <a:ext uri="{FF2B5EF4-FFF2-40B4-BE49-F238E27FC236}">
                <a16:creationId xmlns:a16="http://schemas.microsoft.com/office/drawing/2014/main" id="{1AEB7681-8B00-5124-0B84-0CE96C426737}"/>
              </a:ext>
            </a:extLst>
          </p:cNvPr>
          <p:cNvCxnSpPr>
            <a:cxnSpLocks/>
            <a:stCxn id="10" idx="2"/>
            <a:endCxn id="7" idx="0"/>
          </p:cNvCxnSpPr>
          <p:nvPr/>
        </p:nvCxnSpPr>
        <p:spPr>
          <a:xfrm rot="16200000" flipH="1">
            <a:off x="4075463" y="2082433"/>
            <a:ext cx="2207348" cy="3536933"/>
          </a:xfrm>
          <a:prstGeom prst="curvedConnector3">
            <a:avLst>
              <a:gd name="adj1" fmla="val 50000"/>
            </a:avLst>
          </a:prstGeom>
          <a:ln w="38100">
            <a:solidFill>
              <a:srgbClr val="92D050"/>
            </a:solidFill>
            <a:headEnd type="none" w="med" len="med"/>
            <a:tailEnd type="triangle" w="med" len="med"/>
          </a:ln>
        </p:spPr>
        <p:style>
          <a:lnRef idx="3">
            <a:schemeClr val="accent2"/>
          </a:lnRef>
          <a:fillRef idx="0">
            <a:schemeClr val="accent2"/>
          </a:fillRef>
          <a:effectRef idx="2">
            <a:schemeClr val="accent2"/>
          </a:effectRef>
          <a:fontRef idx="minor">
            <a:schemeClr val="tx1"/>
          </a:fontRef>
        </p:style>
      </p:cxnSp>
      <p:sp>
        <p:nvSpPr>
          <p:cNvPr id="10" name="ZoneTexte 79">
            <a:extLst>
              <a:ext uri="{FF2B5EF4-FFF2-40B4-BE49-F238E27FC236}">
                <a16:creationId xmlns:a16="http://schemas.microsoft.com/office/drawing/2014/main" id="{96DE1148-ABA5-D47E-DA66-10E8DE73DE12}"/>
              </a:ext>
            </a:extLst>
          </p:cNvPr>
          <p:cNvSpPr txBox="1"/>
          <p:nvPr/>
        </p:nvSpPr>
        <p:spPr>
          <a:xfrm>
            <a:off x="1877469" y="392735"/>
            <a:ext cx="3066403" cy="2354491"/>
          </a:xfrm>
          <a:prstGeom prst="rect">
            <a:avLst/>
          </a:prstGeom>
          <a:noFill/>
        </p:spPr>
        <p:txBody>
          <a:bodyPr wrap="square" rtlCol="0">
            <a:spAutoFit/>
          </a:bodyPr>
          <a:lstStyle/>
          <a:p>
            <a:pPr lvl="0" algn="r" defTabSz="457200" rtl="1">
              <a:buFont typeface="Arial" pitchFamily="34" charset="0"/>
              <a:buChar char="•"/>
              <a:defRPr/>
            </a:pPr>
            <a:r>
              <a:rPr lang="ar-DZ" sz="1050" dirty="0">
                <a:solidFill>
                  <a:prstClr val="black"/>
                </a:solidFill>
              </a:rPr>
              <a:t>حماية الأراضي </a:t>
            </a:r>
            <a:r>
              <a:rPr lang="ar-DZ" sz="1050" dirty="0" smtClean="0">
                <a:solidFill>
                  <a:prstClr val="black"/>
                </a:solidFill>
              </a:rPr>
              <a:t>الرطبة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إمكانية </a:t>
            </a:r>
            <a:r>
              <a:rPr lang="ar-DZ" sz="1050" dirty="0">
                <a:solidFill>
                  <a:prstClr val="black"/>
                </a:solidFill>
              </a:rPr>
              <a:t>استعادة الأراضي </a:t>
            </a:r>
            <a:r>
              <a:rPr lang="ar-DZ" sz="1050" dirty="0" smtClean="0">
                <a:solidFill>
                  <a:prstClr val="black"/>
                </a:solidFill>
              </a:rPr>
              <a:t>الرطبة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عدد </a:t>
            </a:r>
            <a:r>
              <a:rPr lang="ar-DZ" sz="1050" dirty="0">
                <a:solidFill>
                  <a:prstClr val="black"/>
                </a:solidFill>
              </a:rPr>
              <a:t>المشاريع المتعلقة بترميم/حماية الأراضي الرطبة في إطار شبكة الأمان </a:t>
            </a:r>
            <a:r>
              <a:rPr lang="ar-DZ" sz="1050" dirty="0" smtClean="0">
                <a:solidFill>
                  <a:prstClr val="black"/>
                </a:solidFill>
              </a:rPr>
              <a:t>الاجتماعي</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تطبيق </a:t>
            </a:r>
            <a:r>
              <a:rPr lang="ar-DZ" sz="1050" dirty="0">
                <a:solidFill>
                  <a:prstClr val="black"/>
                </a:solidFill>
              </a:rPr>
              <a:t>الإدارة المتكاملة للموارد المائية لضمان احتياجات النظم الإيكولوجية </a:t>
            </a:r>
            <a:r>
              <a:rPr lang="ar-DZ" sz="1050" dirty="0" smtClean="0">
                <a:solidFill>
                  <a:prstClr val="black"/>
                </a:solidFill>
              </a:rPr>
              <a:t>الطبيعية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زيادة </a:t>
            </a:r>
            <a:r>
              <a:rPr lang="ar-DZ" sz="1050" dirty="0">
                <a:solidFill>
                  <a:prstClr val="black"/>
                </a:solidFill>
              </a:rPr>
              <a:t>الوعي بالاستخدام المستدام للموارد </a:t>
            </a:r>
            <a:r>
              <a:rPr lang="ar-DZ" sz="1050" dirty="0" smtClean="0">
                <a:solidFill>
                  <a:prstClr val="black"/>
                </a:solidFill>
              </a:rPr>
              <a:t>المائية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إدماج </a:t>
            </a:r>
            <a:r>
              <a:rPr lang="ar-DZ" sz="1050" dirty="0">
                <a:solidFill>
                  <a:prstClr val="black"/>
                </a:solidFill>
              </a:rPr>
              <a:t>الأراضي الرطبة في سياسات إدارة </a:t>
            </a:r>
            <a:r>
              <a:rPr lang="ar-DZ" sz="1050" dirty="0" smtClean="0">
                <a:solidFill>
                  <a:prstClr val="black"/>
                </a:solidFill>
              </a:rPr>
              <a:t>المياه</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تعزيز </a:t>
            </a:r>
            <a:r>
              <a:rPr lang="ar-DZ" sz="1050" dirty="0">
                <a:solidFill>
                  <a:prstClr val="black"/>
                </a:solidFill>
              </a:rPr>
              <a:t>الإطار التشريعي/التنظيمي</a:t>
            </a:r>
            <a:r>
              <a:rPr lang="ar-DZ" sz="1050" dirty="0" smtClean="0">
                <a:solidFill>
                  <a:prstClr val="black"/>
                </a:solidFill>
              </a:rPr>
              <a:t>.</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تنفيذ </a:t>
            </a:r>
            <a:r>
              <a:rPr lang="ar-DZ" sz="1050" dirty="0">
                <a:solidFill>
                  <a:prstClr val="black"/>
                </a:solidFill>
              </a:rPr>
              <a:t>خطط إدارة الأراضي </a:t>
            </a:r>
            <a:r>
              <a:rPr lang="ar-DZ" sz="1050" dirty="0" smtClean="0">
                <a:solidFill>
                  <a:prstClr val="black"/>
                </a:solidFill>
              </a:rPr>
              <a:t>الرطبة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زيادة </a:t>
            </a:r>
            <a:r>
              <a:rPr lang="ar-DZ" sz="1050" dirty="0">
                <a:solidFill>
                  <a:prstClr val="black"/>
                </a:solidFill>
              </a:rPr>
              <a:t>الوعي بالممارسات الزراعية </a:t>
            </a:r>
            <a:r>
              <a:rPr lang="ar-DZ" sz="1050" dirty="0" smtClean="0">
                <a:solidFill>
                  <a:prstClr val="black"/>
                </a:solidFill>
              </a:rPr>
              <a:t>المستدامة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إزالة </a:t>
            </a:r>
            <a:r>
              <a:rPr lang="ar-DZ" sz="1050" dirty="0">
                <a:solidFill>
                  <a:prstClr val="black"/>
                </a:solidFill>
              </a:rPr>
              <a:t>التلوث/إعادة استخدام مياه الصرف </a:t>
            </a:r>
            <a:r>
              <a:rPr lang="ar-DZ" sz="1050" dirty="0" smtClean="0">
                <a:solidFill>
                  <a:prstClr val="black"/>
                </a:solidFill>
              </a:rPr>
              <a:t>الصحي</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السياحة </a:t>
            </a:r>
            <a:r>
              <a:rPr lang="ar-DZ" sz="1050" dirty="0">
                <a:solidFill>
                  <a:prstClr val="black"/>
                </a:solidFill>
              </a:rPr>
              <a:t>البيئية في الأراضي </a:t>
            </a:r>
            <a:r>
              <a:rPr lang="ar-DZ" sz="1050" dirty="0" smtClean="0">
                <a:solidFill>
                  <a:prstClr val="black"/>
                </a:solidFill>
              </a:rPr>
              <a:t>الرطبة</a:t>
            </a:r>
            <a:endParaRPr lang="fr-FR" sz="1050" dirty="0" smtClean="0">
              <a:solidFill>
                <a:prstClr val="black"/>
              </a:solidFill>
            </a:endParaRPr>
          </a:p>
          <a:p>
            <a:pPr lvl="0" algn="r" defTabSz="457200" rtl="1">
              <a:buFont typeface="Arial" pitchFamily="34" charset="0"/>
              <a:buChar char="•"/>
              <a:defRPr/>
            </a:pPr>
            <a:r>
              <a:rPr lang="ar-DZ" sz="1050" dirty="0" smtClean="0">
                <a:solidFill>
                  <a:prstClr val="black"/>
                </a:solidFill>
              </a:rPr>
              <a:t>تنفيذ </a:t>
            </a:r>
            <a:r>
              <a:rPr lang="ar-DZ" sz="1050" dirty="0">
                <a:solidFill>
                  <a:prstClr val="black"/>
                </a:solidFill>
              </a:rPr>
              <a:t>آلية تمويل مستدامة للأراضي الرطبة</a:t>
            </a:r>
            <a:endParaRPr kumimoji="0" lang="fr-FR" sz="1050" b="0" i="0" u="none" strike="noStrike" kern="1200" cap="none" spc="0" normalizeH="0" baseline="0" noProof="0" dirty="0">
              <a:ln>
                <a:noFill/>
              </a:ln>
              <a:solidFill>
                <a:prstClr val="black"/>
              </a:solidFill>
              <a:effectLst/>
              <a:uLnTx/>
              <a:uFillTx/>
              <a:latin typeface="Calibri" panose="020F0502020204030204"/>
            </a:endParaRPr>
          </a:p>
        </p:txBody>
      </p:sp>
      <p:sp>
        <p:nvSpPr>
          <p:cNvPr id="26" name="Rectangle 25"/>
          <p:cNvSpPr/>
          <p:nvPr/>
        </p:nvSpPr>
        <p:spPr>
          <a:xfrm>
            <a:off x="8480101" y="817928"/>
            <a:ext cx="830677" cy="369332"/>
          </a:xfrm>
          <a:prstGeom prst="rect">
            <a:avLst/>
          </a:prstGeom>
          <a:solidFill>
            <a:schemeClr val="bg1"/>
          </a:solidFill>
        </p:spPr>
        <p:txBody>
          <a:bodyPr wrap="none">
            <a:spAutoFit/>
          </a:bodyPr>
          <a:lstStyle/>
          <a:p>
            <a:r>
              <a:rPr lang="fr-FR" b="1" dirty="0" err="1" smtClean="0">
                <a:solidFill>
                  <a:srgbClr val="FFC000"/>
                </a:solidFill>
              </a:rPr>
              <a:t>التأثيرات</a:t>
            </a:r>
            <a:endParaRPr lang="fr-FR" b="1" dirty="0" smtClean="0">
              <a:solidFill>
                <a:srgbClr val="FFC000"/>
              </a:solidFill>
            </a:endParaRPr>
          </a:p>
        </p:txBody>
      </p:sp>
      <p:sp>
        <p:nvSpPr>
          <p:cNvPr id="27" name="Rectangle 26"/>
          <p:cNvSpPr/>
          <p:nvPr/>
        </p:nvSpPr>
        <p:spPr>
          <a:xfrm>
            <a:off x="388600" y="869749"/>
            <a:ext cx="992579" cy="646331"/>
          </a:xfrm>
          <a:prstGeom prst="rect">
            <a:avLst/>
          </a:prstGeom>
          <a:solidFill>
            <a:schemeClr val="bg1"/>
          </a:solidFill>
          <a:ln>
            <a:solidFill>
              <a:schemeClr val="bg1"/>
            </a:solidFill>
          </a:ln>
        </p:spPr>
        <p:txBody>
          <a:bodyPr wrap="none">
            <a:spAutoFit/>
          </a:bodyPr>
          <a:lstStyle/>
          <a:p>
            <a:r>
              <a:rPr lang="fr-FR" b="1" dirty="0" err="1" smtClean="0">
                <a:solidFill>
                  <a:srgbClr val="00B050"/>
                </a:solidFill>
              </a:rPr>
              <a:t>الاستجابات</a:t>
            </a:r>
            <a:endParaRPr lang="fr-FR" b="1" dirty="0" smtClean="0">
              <a:solidFill>
                <a:srgbClr val="00B050"/>
              </a:solidFill>
            </a:endParaRPr>
          </a:p>
          <a:p>
            <a:endParaRPr lang="fr-FR" b="1" dirty="0">
              <a:solidFill>
                <a:srgbClr val="00B050"/>
              </a:solidFill>
            </a:endParaRPr>
          </a:p>
        </p:txBody>
      </p:sp>
      <p:sp>
        <p:nvSpPr>
          <p:cNvPr id="28" name="Rectangle 27"/>
          <p:cNvSpPr/>
          <p:nvPr/>
        </p:nvSpPr>
        <p:spPr>
          <a:xfrm>
            <a:off x="145204" y="3501919"/>
            <a:ext cx="1203944" cy="646331"/>
          </a:xfrm>
          <a:prstGeom prst="rect">
            <a:avLst/>
          </a:prstGeom>
          <a:solidFill>
            <a:schemeClr val="bg1"/>
          </a:solidFill>
        </p:spPr>
        <p:txBody>
          <a:bodyPr wrap="square">
            <a:spAutoFit/>
          </a:bodyPr>
          <a:lstStyle/>
          <a:p>
            <a:pPr algn="ctr"/>
            <a:r>
              <a:rPr lang="fr-FR" b="1" dirty="0" err="1" smtClean="0">
                <a:solidFill>
                  <a:srgbClr val="7030A0"/>
                </a:solidFill>
              </a:rPr>
              <a:t>السائقين</a:t>
            </a:r>
            <a:endParaRPr lang="fr-FR" b="1" dirty="0" smtClean="0">
              <a:solidFill>
                <a:srgbClr val="7030A0"/>
              </a:solidFill>
            </a:endParaRPr>
          </a:p>
          <a:p>
            <a:pPr algn="ctr"/>
            <a:r>
              <a:rPr lang="ar-DZ" b="1" dirty="0"/>
              <a:t>القوى الدافعة</a:t>
            </a:r>
            <a:endParaRPr lang="fr-FR" b="1" dirty="0"/>
          </a:p>
        </p:txBody>
      </p:sp>
      <p:sp>
        <p:nvSpPr>
          <p:cNvPr id="29" name="Rectangle 28"/>
          <p:cNvSpPr/>
          <p:nvPr/>
        </p:nvSpPr>
        <p:spPr>
          <a:xfrm>
            <a:off x="8553635" y="3715215"/>
            <a:ext cx="658925" cy="369332"/>
          </a:xfrm>
          <a:prstGeom prst="rect">
            <a:avLst/>
          </a:prstGeom>
          <a:solidFill>
            <a:schemeClr val="bg1"/>
          </a:solidFill>
        </p:spPr>
        <p:txBody>
          <a:bodyPr wrap="square">
            <a:spAutoFit/>
          </a:bodyPr>
          <a:lstStyle/>
          <a:p>
            <a:r>
              <a:rPr lang="fr-FR" b="1" dirty="0" err="1" smtClean="0">
                <a:solidFill>
                  <a:srgbClr val="2AA8C6"/>
                </a:solidFill>
              </a:rPr>
              <a:t>الحالة</a:t>
            </a:r>
            <a:endParaRPr lang="fr-FR" b="1" dirty="0" smtClean="0">
              <a:solidFill>
                <a:srgbClr val="2AA8C6"/>
              </a:solidFill>
            </a:endParaRPr>
          </a:p>
        </p:txBody>
      </p:sp>
      <p:sp>
        <p:nvSpPr>
          <p:cNvPr id="30" name="Rectangle 29"/>
          <p:cNvSpPr/>
          <p:nvPr/>
        </p:nvSpPr>
        <p:spPr>
          <a:xfrm>
            <a:off x="3949779" y="5408184"/>
            <a:ext cx="1402976" cy="369332"/>
          </a:xfrm>
          <a:prstGeom prst="rect">
            <a:avLst/>
          </a:prstGeom>
          <a:solidFill>
            <a:schemeClr val="bg1"/>
          </a:solidFill>
        </p:spPr>
        <p:txBody>
          <a:bodyPr wrap="square">
            <a:spAutoFit/>
          </a:bodyPr>
          <a:lstStyle/>
          <a:p>
            <a:pPr algn="ctr"/>
            <a:r>
              <a:rPr lang="fr-FR" b="1" dirty="0" err="1" smtClean="0">
                <a:solidFill>
                  <a:srgbClr val="FF0000"/>
                </a:solidFill>
              </a:rPr>
              <a:t>الضغط</a:t>
            </a:r>
            <a:endParaRPr lang="fr-FR" b="1" dirty="0" smtClean="0">
              <a:solidFill>
                <a:srgbClr val="FF0000"/>
              </a:solidFill>
            </a:endParaRPr>
          </a:p>
        </p:txBody>
      </p:sp>
      <p:sp>
        <p:nvSpPr>
          <p:cNvPr id="31" name="ZoneTexte 30">
            <a:extLst>
              <a:ext uri="{FF2B5EF4-FFF2-40B4-BE49-F238E27FC236}">
                <a16:creationId xmlns:a16="http://schemas.microsoft.com/office/drawing/2014/main" id="{76286408-38E0-3A71-3AA2-16EEC728F7D7}"/>
              </a:ext>
            </a:extLst>
          </p:cNvPr>
          <p:cNvSpPr txBox="1"/>
          <p:nvPr/>
        </p:nvSpPr>
        <p:spPr>
          <a:xfrm>
            <a:off x="407368" y="5274955"/>
            <a:ext cx="2808312" cy="1384995"/>
          </a:xfrm>
          <a:prstGeom prst="rect">
            <a:avLst/>
          </a:prstGeom>
          <a:solidFill>
            <a:schemeClr val="bg1"/>
          </a:solidFill>
          <a:ln>
            <a:noFill/>
          </a:ln>
        </p:spPr>
        <p:txBody>
          <a:bodyPr wrap="square" rtlCol="0">
            <a:spAutoFit/>
          </a:bodyPr>
          <a:lstStyle/>
          <a:p>
            <a:pPr algn="ctr"/>
            <a:r>
              <a:rPr lang="ar-DZ" sz="4200" b="1" dirty="0">
                <a:solidFill>
                  <a:schemeClr val="accent3">
                    <a:lumMod val="25000"/>
                  </a:schemeClr>
                </a:solidFill>
              </a:rPr>
              <a:t>الارتباط بالخطوة 10</a:t>
            </a:r>
            <a:endParaRPr lang="en-US" sz="4200" b="1" dirty="0">
              <a:solidFill>
                <a:schemeClr val="accent3">
                  <a:lumMod val="25000"/>
                </a:schemeClr>
              </a:solidFill>
            </a:endParaRPr>
          </a:p>
        </p:txBody>
      </p:sp>
    </p:spTree>
    <p:extLst>
      <p:ext uri="{BB962C8B-B14F-4D97-AF65-F5344CB8AC3E}">
        <p14:creationId xmlns:p14="http://schemas.microsoft.com/office/powerpoint/2010/main" val="1086110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6" descr="Qarun Wetlands Dec 09 (4).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3352" y="0"/>
            <a:ext cx="998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631504" y="5108991"/>
            <a:ext cx="8502945" cy="1200329"/>
          </a:xfrm>
          <a:prstGeom prst="rect">
            <a:avLst/>
          </a:prstGeom>
          <a:solidFill>
            <a:srgbClr val="FFFFFF"/>
          </a:solidFill>
          <a:ln>
            <a:solidFill>
              <a:schemeClr val="tx1"/>
            </a:solidFill>
          </a:ln>
        </p:spPr>
        <p:txBody>
          <a:bodyPr wrap="square">
            <a:spAutoFit/>
          </a:bodyPr>
          <a:lstStyle/>
          <a:p>
            <a:pPr algn="r"/>
            <a:r>
              <a:rPr lang="ar-DZ" dirty="0"/>
              <a:t>اتصل بنا</a:t>
            </a:r>
            <a:r>
              <a:rPr lang="ar-DZ" dirty="0" smtClean="0"/>
              <a:t>:</a:t>
            </a:r>
            <a:endParaRPr lang="fr-FR" dirty="0" smtClean="0"/>
          </a:p>
          <a:p>
            <a:r>
              <a:rPr lang="fr-FR" dirty="0" smtClean="0">
                <a:solidFill>
                  <a:schemeClr val="tx2">
                    <a:lumMod val="60000"/>
                    <a:lumOff val="40000"/>
                  </a:schemeClr>
                </a:solidFill>
              </a:rPr>
              <a:t>Tour </a:t>
            </a:r>
            <a:r>
              <a:rPr lang="fr-FR" dirty="0">
                <a:solidFill>
                  <a:schemeClr val="tx2">
                    <a:lumMod val="60000"/>
                    <a:lumOff val="40000"/>
                  </a:schemeClr>
                </a:solidFill>
              </a:rPr>
              <a:t>du Valat </a:t>
            </a:r>
            <a:r>
              <a:rPr lang="fr-FR" dirty="0"/>
              <a:t>| Le Sambuc, 13200 Arles - France </a:t>
            </a:r>
          </a:p>
          <a:p>
            <a:r>
              <a:rPr lang="fr-FR" dirty="0">
                <a:hlinkClick r:id="rId3"/>
              </a:rPr>
              <a:t>www.tourduvalat.org</a:t>
            </a:r>
            <a:r>
              <a:rPr lang="fr-FR" dirty="0"/>
              <a:t> / </a:t>
            </a:r>
            <a:r>
              <a:rPr lang="fr-FR" dirty="0">
                <a:hlinkClick r:id="rId4"/>
              </a:rPr>
              <a:t>www.medwetlands-obs.org</a:t>
            </a:r>
            <a:endParaRPr lang="fr-FR" dirty="0"/>
          </a:p>
          <a:p>
            <a:r>
              <a:rPr lang="fr-FR" dirty="0">
                <a:solidFill>
                  <a:schemeClr val="tx2">
                    <a:lumMod val="60000"/>
                    <a:lumOff val="40000"/>
                  </a:schemeClr>
                </a:solidFill>
              </a:rPr>
              <a:t>Anis Guelmami </a:t>
            </a:r>
            <a:r>
              <a:rPr lang="fr-FR" dirty="0"/>
              <a:t>| Tel. +33 4 90 97 06 32 / Email </a:t>
            </a:r>
            <a:r>
              <a:rPr lang="fr-FR" dirty="0">
                <a:hlinkClick r:id="rId5"/>
              </a:rPr>
              <a:t>guelmami@tourduvalat.org</a:t>
            </a:r>
            <a:endParaRPr lang="fr-FR" dirty="0"/>
          </a:p>
        </p:txBody>
      </p:sp>
      <p:sp>
        <p:nvSpPr>
          <p:cNvPr id="6" name="ZoneTexte 5"/>
          <p:cNvSpPr txBox="1"/>
          <p:nvPr/>
        </p:nvSpPr>
        <p:spPr>
          <a:xfrm>
            <a:off x="7968208" y="4277994"/>
            <a:ext cx="1938351" cy="830997"/>
          </a:xfrm>
          <a:prstGeom prst="rect">
            <a:avLst/>
          </a:prstGeom>
          <a:noFill/>
        </p:spPr>
        <p:txBody>
          <a:bodyPr wrap="none" rtlCol="0">
            <a:spAutoFit/>
          </a:bodyPr>
          <a:lstStyle/>
          <a:p>
            <a:r>
              <a:rPr lang="ar-DZ" sz="4800" b="1" dirty="0">
                <a:solidFill>
                  <a:schemeClr val="tx1">
                    <a:lumMod val="50000"/>
                  </a:schemeClr>
                </a:solidFill>
                <a:latin typeface="Arial" pitchFamily="34" charset="0"/>
                <a:cs typeface="Arial" pitchFamily="34" charset="0"/>
              </a:rPr>
              <a:t>شكراً لكم</a:t>
            </a:r>
            <a:endParaRPr lang="en-US" sz="4800" b="1" dirty="0">
              <a:solidFill>
                <a:schemeClr val="tx1">
                  <a:lumMod val="50000"/>
                </a:schemeClr>
              </a:solidFill>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767408" y="19633"/>
            <a:ext cx="8726356" cy="6840000"/>
          </a:xfrm>
          <a:prstGeom prst="rect">
            <a:avLst/>
          </a:prstGeom>
          <a:noFill/>
          <a:ln w="9525">
            <a:noFill/>
            <a:miter lim="800000"/>
            <a:headEnd/>
            <a:tailEnd/>
          </a:ln>
          <a:effectLst/>
        </p:spPr>
      </p:pic>
      <p:sp>
        <p:nvSpPr>
          <p:cNvPr id="8" name="ZoneTexte 7"/>
          <p:cNvSpPr txBox="1"/>
          <p:nvPr/>
        </p:nvSpPr>
        <p:spPr>
          <a:xfrm>
            <a:off x="6193658" y="908721"/>
            <a:ext cx="3214710" cy="461665"/>
          </a:xfrm>
          <a:prstGeom prst="rect">
            <a:avLst/>
          </a:prstGeom>
          <a:solidFill>
            <a:schemeClr val="bg1"/>
          </a:solidFill>
          <a:ln>
            <a:solidFill>
              <a:schemeClr val="tx1"/>
            </a:solidFill>
          </a:ln>
        </p:spPr>
        <p:txBody>
          <a:bodyPr wrap="square" rtlCol="0">
            <a:spAutoFit/>
          </a:bodyPr>
          <a:lstStyle/>
          <a:p>
            <a:pPr algn="ctr"/>
            <a:r>
              <a:rPr lang="ar-DZ" sz="2400" dirty="0">
                <a:solidFill>
                  <a:srgbClr val="92D050"/>
                </a:solidFill>
              </a:rPr>
              <a:t>بؤرة التنوع البيولوجي</a:t>
            </a:r>
            <a:endParaRPr lang="en-US" sz="2400" dirty="0">
              <a:solidFill>
                <a:srgbClr val="92D050"/>
              </a:solidFill>
            </a:endParaRPr>
          </a:p>
        </p:txBody>
      </p:sp>
      <p:sp>
        <p:nvSpPr>
          <p:cNvPr id="4" name="Titre 1">
            <a:extLst>
              <a:ext uri="{FF2B5EF4-FFF2-40B4-BE49-F238E27FC236}">
                <a16:creationId xmlns:a16="http://schemas.microsoft.com/office/drawing/2014/main" id="{E33812B9-E711-D3C8-5B44-EEEA6960C6F9}"/>
              </a:ext>
            </a:extLst>
          </p:cNvPr>
          <p:cNvSpPr>
            <a:spLocks noGrp="1"/>
          </p:cNvSpPr>
          <p:nvPr>
            <p:ph type="ctrTitle"/>
          </p:nvPr>
        </p:nvSpPr>
        <p:spPr>
          <a:xfrm>
            <a:off x="617735" y="1"/>
            <a:ext cx="11574265" cy="404664"/>
          </a:xfrm>
        </p:spPr>
        <p:txBody>
          <a:bodyPr/>
          <a:lstStyle/>
          <a:p>
            <a:r>
              <a:rPr lang="ar-DZ" dirty="0"/>
              <a:t>الخطوة 2: تحديد المجالات</a:t>
            </a:r>
            <a:endParaRPr lang="fr-FR" dirty="0"/>
          </a:p>
        </p:txBody>
      </p:sp>
      <p:sp>
        <p:nvSpPr>
          <p:cNvPr id="11" name="ZoneTexte 10">
            <a:extLst>
              <a:ext uri="{FF2B5EF4-FFF2-40B4-BE49-F238E27FC236}">
                <a16:creationId xmlns:a16="http://schemas.microsoft.com/office/drawing/2014/main" id="{F9D30A0A-6280-1B8B-A077-12A431501877}"/>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en-US" sz="1600" i="1" dirty="0" smtClean="0"/>
              <a:t>Ex</a:t>
            </a:r>
            <a:r>
              <a:rPr lang="ar-DZ" sz="1600" i="1" dirty="0"/>
              <a:t>مثال. 1: البحر الأبيض </a:t>
            </a:r>
            <a:r>
              <a:rPr lang="ar-DZ" sz="1600" i="1" dirty="0" smtClean="0"/>
              <a:t>المتوسط</a:t>
            </a:r>
            <a:endParaRPr lang="en-US" sz="1600" i="1" dirty="0"/>
          </a:p>
        </p:txBody>
      </p:sp>
    </p:spTree>
    <p:extLst>
      <p:ext uri="{BB962C8B-B14F-4D97-AF65-F5344CB8AC3E}">
        <p14:creationId xmlns:p14="http://schemas.microsoft.com/office/powerpoint/2010/main" val="1175746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17"/>
          <p:cNvGrpSpPr/>
          <p:nvPr/>
        </p:nvGrpSpPr>
        <p:grpSpPr>
          <a:xfrm>
            <a:off x="763217" y="13120"/>
            <a:ext cx="10554582" cy="6804000"/>
            <a:chOff x="693643" y="404663"/>
            <a:chExt cx="10554582" cy="6804000"/>
          </a:xfrm>
        </p:grpSpPr>
        <p:pic>
          <p:nvPicPr>
            <p:cNvPr id="1026" name="Picture 2" descr="C:\Users\Phototheque\Pictures\FondMed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705" t="199" b="16373"/>
            <a:stretch/>
          </p:blipFill>
          <p:spPr bwMode="auto">
            <a:xfrm>
              <a:off x="769842" y="404663"/>
              <a:ext cx="10478383" cy="6804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7" name="ZoneTexte 16"/>
            <p:cNvSpPr txBox="1"/>
            <p:nvPr/>
          </p:nvSpPr>
          <p:spPr>
            <a:xfrm>
              <a:off x="693643" y="5827242"/>
              <a:ext cx="3168351" cy="369332"/>
            </a:xfrm>
            <a:prstGeom prst="rect">
              <a:avLst/>
            </a:prstGeom>
            <a:noFill/>
          </p:spPr>
          <p:txBody>
            <a:bodyPr wrap="square" rtlCol="0">
              <a:spAutoFit/>
            </a:bodyPr>
            <a:lstStyle/>
            <a:p>
              <a:r>
                <a:rPr lang="ar-DZ" b="1" dirty="0">
                  <a:solidFill>
                    <a:prstClr val="white"/>
                  </a:solidFill>
                </a:rPr>
                <a:t>حوض البحر الأبيض المتوسط</a:t>
              </a:r>
              <a:endParaRPr lang="en-US" b="1" dirty="0">
                <a:solidFill>
                  <a:prstClr val="white"/>
                </a:solidFill>
              </a:endParaRPr>
            </a:p>
          </p:txBody>
        </p:sp>
      </p:grpSp>
      <p:sp>
        <p:nvSpPr>
          <p:cNvPr id="7" name="Titre 1"/>
          <p:cNvSpPr>
            <a:spLocks noGrp="1"/>
          </p:cNvSpPr>
          <p:nvPr>
            <p:ph type="ctrTitle"/>
          </p:nvPr>
        </p:nvSpPr>
        <p:spPr>
          <a:xfrm>
            <a:off x="617735" y="1"/>
            <a:ext cx="11574265" cy="404664"/>
          </a:xfrm>
        </p:spPr>
        <p:txBody>
          <a:bodyPr/>
          <a:lstStyle/>
          <a:p>
            <a:r>
              <a:rPr lang="ar-DZ" dirty="0"/>
              <a:t>الخطوة 2: تحديد المجالات</a:t>
            </a:r>
            <a:endParaRPr lang="fr-FR" dirty="0"/>
          </a:p>
        </p:txBody>
      </p:sp>
      <p:sp>
        <p:nvSpPr>
          <p:cNvPr id="2" name="ZoneTexte 1">
            <a:extLst>
              <a:ext uri="{FF2B5EF4-FFF2-40B4-BE49-F238E27FC236}">
                <a16:creationId xmlns:a16="http://schemas.microsoft.com/office/drawing/2014/main" id="{A9717EE8-CAAE-E68C-2A45-278D51DBA874}"/>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Tree>
    <p:extLst>
      <p:ext uri="{BB962C8B-B14F-4D97-AF65-F5344CB8AC3E}">
        <p14:creationId xmlns:p14="http://schemas.microsoft.com/office/powerpoint/2010/main" val="423802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695FB19-C97C-74C6-563E-E5B55E56E579}"/>
              </a:ext>
            </a:extLst>
          </p:cNvPr>
          <p:cNvPicPr>
            <a:picLocks noChangeAspect="1"/>
          </p:cNvPicPr>
          <p:nvPr/>
        </p:nvPicPr>
        <p:blipFill>
          <a:blip r:embed="rId2"/>
          <a:stretch>
            <a:fillRect/>
          </a:stretch>
        </p:blipFill>
        <p:spPr>
          <a:xfrm>
            <a:off x="7104112" y="836712"/>
            <a:ext cx="4945328" cy="3600000"/>
          </a:xfrm>
          <a:prstGeom prst="rect">
            <a:avLst/>
          </a:prstGeom>
          <a:ln>
            <a:solidFill>
              <a:schemeClr val="bg2">
                <a:lumMod val="10000"/>
              </a:schemeClr>
            </a:solidFill>
          </a:ln>
        </p:spPr>
      </p:pic>
      <p:pic>
        <p:nvPicPr>
          <p:cNvPr id="7" name="Image 6">
            <a:extLst>
              <a:ext uri="{FF2B5EF4-FFF2-40B4-BE49-F238E27FC236}">
                <a16:creationId xmlns:a16="http://schemas.microsoft.com/office/drawing/2014/main" id="{3BB5CA91-1076-8451-E38C-EB985EF11C76}"/>
              </a:ext>
            </a:extLst>
          </p:cNvPr>
          <p:cNvPicPr>
            <a:picLocks noChangeAspect="1"/>
          </p:cNvPicPr>
          <p:nvPr/>
        </p:nvPicPr>
        <p:blipFill>
          <a:blip r:embed="rId3"/>
          <a:stretch>
            <a:fillRect/>
          </a:stretch>
        </p:blipFill>
        <p:spPr>
          <a:xfrm>
            <a:off x="3595292" y="2805314"/>
            <a:ext cx="4967089" cy="3600000"/>
          </a:xfrm>
          <a:prstGeom prst="rect">
            <a:avLst/>
          </a:prstGeom>
          <a:ln>
            <a:solidFill>
              <a:schemeClr val="bg2">
                <a:lumMod val="10000"/>
              </a:schemeClr>
            </a:solidFill>
          </a:ln>
        </p:spPr>
      </p:pic>
      <p:pic>
        <p:nvPicPr>
          <p:cNvPr id="6" name="Image 5">
            <a:extLst>
              <a:ext uri="{FF2B5EF4-FFF2-40B4-BE49-F238E27FC236}">
                <a16:creationId xmlns:a16="http://schemas.microsoft.com/office/drawing/2014/main" id="{9B52349F-7095-7AAC-B8D5-045B86AC311F}"/>
              </a:ext>
            </a:extLst>
          </p:cNvPr>
          <p:cNvPicPr>
            <a:picLocks noChangeAspect="1"/>
          </p:cNvPicPr>
          <p:nvPr/>
        </p:nvPicPr>
        <p:blipFill>
          <a:blip r:embed="rId4"/>
          <a:stretch>
            <a:fillRect/>
          </a:stretch>
        </p:blipFill>
        <p:spPr>
          <a:xfrm>
            <a:off x="145661" y="1556792"/>
            <a:ext cx="4961938" cy="3600000"/>
          </a:xfrm>
          <a:prstGeom prst="rect">
            <a:avLst/>
          </a:prstGeom>
          <a:ln>
            <a:solidFill>
              <a:schemeClr val="bg2">
                <a:lumMod val="10000"/>
              </a:schemeClr>
            </a:solidFill>
          </a:ln>
        </p:spPr>
      </p:pic>
      <p:sp>
        <p:nvSpPr>
          <p:cNvPr id="8" name="Titre 1">
            <a:extLst>
              <a:ext uri="{FF2B5EF4-FFF2-40B4-BE49-F238E27FC236}">
                <a16:creationId xmlns:a16="http://schemas.microsoft.com/office/drawing/2014/main" id="{15404689-4988-C801-3843-90423131D087}"/>
              </a:ext>
            </a:extLst>
          </p:cNvPr>
          <p:cNvSpPr>
            <a:spLocks noGrp="1"/>
          </p:cNvSpPr>
          <p:nvPr>
            <p:ph type="ctrTitle"/>
          </p:nvPr>
        </p:nvSpPr>
        <p:spPr>
          <a:xfrm>
            <a:off x="617735" y="1"/>
            <a:ext cx="11574265" cy="404664"/>
          </a:xfrm>
        </p:spPr>
        <p:txBody>
          <a:bodyPr/>
          <a:lstStyle/>
          <a:p>
            <a:r>
              <a:rPr lang="ar-DZ" dirty="0"/>
              <a:t>الخطوة 2: تحديد المجالات</a:t>
            </a:r>
            <a:endParaRPr lang="fr-FR" dirty="0"/>
          </a:p>
        </p:txBody>
      </p:sp>
      <p:sp>
        <p:nvSpPr>
          <p:cNvPr id="9" name="ZoneTexte 8">
            <a:extLst>
              <a:ext uri="{FF2B5EF4-FFF2-40B4-BE49-F238E27FC236}">
                <a16:creationId xmlns:a16="http://schemas.microsoft.com/office/drawing/2014/main" id="{B948169B-9316-8030-A1F0-07CA64CC648D}"/>
              </a:ext>
            </a:extLst>
          </p:cNvPr>
          <p:cNvSpPr txBox="1"/>
          <p:nvPr/>
        </p:nvSpPr>
        <p:spPr>
          <a:xfrm>
            <a:off x="142560" y="796062"/>
            <a:ext cx="5809424" cy="369332"/>
          </a:xfrm>
          <a:prstGeom prst="rect">
            <a:avLst/>
          </a:prstGeom>
          <a:noFill/>
        </p:spPr>
        <p:txBody>
          <a:bodyPr wrap="square" rtlCol="0">
            <a:spAutoFit/>
          </a:bodyPr>
          <a:lstStyle/>
          <a:p>
            <a:pPr algn="r" rtl="1"/>
            <a:r>
              <a:rPr lang="en-US" dirty="0" smtClean="0">
                <a:solidFill>
                  <a:schemeClr val="accent3">
                    <a:lumMod val="50000"/>
                  </a:schemeClr>
                </a:solidFill>
              </a:rPr>
              <a:t>“</a:t>
            </a:r>
            <a:r>
              <a:rPr lang="ar-DZ" dirty="0">
                <a:solidFill>
                  <a:schemeClr val="accent3">
                    <a:lumMod val="50000"/>
                  </a:schemeClr>
                </a:solidFill>
              </a:rPr>
              <a:t>جديد“ النطاق الجغرافي: وطني × 28 دولة</a:t>
            </a:r>
            <a:endParaRPr lang="en-US" b="1" u="sng" dirty="0">
              <a:solidFill>
                <a:schemeClr val="accent3">
                  <a:lumMod val="50000"/>
                </a:schemeClr>
              </a:solidFill>
            </a:endParaRPr>
          </a:p>
        </p:txBody>
      </p:sp>
      <p:sp>
        <p:nvSpPr>
          <p:cNvPr id="10" name="ZoneTexte 9">
            <a:extLst>
              <a:ext uri="{FF2B5EF4-FFF2-40B4-BE49-F238E27FC236}">
                <a16:creationId xmlns:a16="http://schemas.microsoft.com/office/drawing/2014/main" id="{D5B32F30-E471-48D7-33E6-CF21522D23B2}"/>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Tree>
    <p:extLst>
      <p:ext uri="{BB962C8B-B14F-4D97-AF65-F5344CB8AC3E}">
        <p14:creationId xmlns:p14="http://schemas.microsoft.com/office/powerpoint/2010/main" val="1643237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2E57FE63-AF31-E530-141F-AC86FCEABF1C}"/>
              </a:ext>
            </a:extLst>
          </p:cNvPr>
          <p:cNvSpPr>
            <a:spLocks noGrp="1"/>
          </p:cNvSpPr>
          <p:nvPr>
            <p:ph type="ctrTitle"/>
          </p:nvPr>
        </p:nvSpPr>
        <p:spPr>
          <a:xfrm>
            <a:off x="617735" y="1"/>
            <a:ext cx="11574265" cy="404664"/>
          </a:xfrm>
        </p:spPr>
        <p:txBody>
          <a:bodyPr/>
          <a:lstStyle/>
          <a:p>
            <a:r>
              <a:rPr lang="ar-DZ" dirty="0"/>
              <a:t>الخطوة 2: تحديد المجالات</a:t>
            </a:r>
            <a:endParaRPr lang="fr-FR" dirty="0"/>
          </a:p>
        </p:txBody>
      </p:sp>
      <p:sp>
        <p:nvSpPr>
          <p:cNvPr id="6" name="ZoneTexte 5">
            <a:extLst>
              <a:ext uri="{FF2B5EF4-FFF2-40B4-BE49-F238E27FC236}">
                <a16:creationId xmlns:a16="http://schemas.microsoft.com/office/drawing/2014/main" id="{ECD454FE-7C22-241E-3B7F-272F34CF7C47}"/>
              </a:ext>
            </a:extLst>
          </p:cNvPr>
          <p:cNvSpPr txBox="1"/>
          <p:nvPr/>
        </p:nvSpPr>
        <p:spPr>
          <a:xfrm>
            <a:off x="10704512" y="427932"/>
            <a:ext cx="1468443" cy="338554"/>
          </a:xfrm>
          <a:prstGeom prst="rect">
            <a:avLst/>
          </a:prstGeom>
          <a:solidFill>
            <a:schemeClr val="bg1"/>
          </a:solidFill>
          <a:ln>
            <a:solidFill>
              <a:schemeClr val="tx1"/>
            </a:solidFill>
          </a:ln>
        </p:spPr>
        <p:txBody>
          <a:bodyPr wrap="square" rtlCol="0">
            <a:spAutoFit/>
          </a:bodyPr>
          <a:lstStyle/>
          <a:p>
            <a:pPr algn="ctr"/>
            <a:r>
              <a:rPr lang="ar-DZ" sz="1600" i="1" dirty="0"/>
              <a:t>مثال 2: سيبو</a:t>
            </a:r>
            <a:endParaRPr lang="en-US" sz="1600" i="1" dirty="0"/>
          </a:p>
        </p:txBody>
      </p:sp>
      <p:pic>
        <p:nvPicPr>
          <p:cNvPr id="7" name="Image 6">
            <a:extLst>
              <a:ext uri="{FF2B5EF4-FFF2-40B4-BE49-F238E27FC236}">
                <a16:creationId xmlns:a16="http://schemas.microsoft.com/office/drawing/2014/main" id="{BA46A802-3B93-0C99-EC72-1FA37B1BF1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87688" y="1556792"/>
            <a:ext cx="3054990" cy="2160000"/>
          </a:xfrm>
          <a:prstGeom prst="rect">
            <a:avLst/>
          </a:prstGeom>
        </p:spPr>
      </p:pic>
      <p:pic>
        <p:nvPicPr>
          <p:cNvPr id="8" name="Image 7">
            <a:extLst>
              <a:ext uri="{FF2B5EF4-FFF2-40B4-BE49-F238E27FC236}">
                <a16:creationId xmlns:a16="http://schemas.microsoft.com/office/drawing/2014/main" id="{AE10ABA3-3F38-664E-6190-BB0BF1726BE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63505" y="2495453"/>
            <a:ext cx="4098898" cy="2880000"/>
          </a:xfrm>
          <a:prstGeom prst="rect">
            <a:avLst/>
          </a:prstGeom>
        </p:spPr>
      </p:pic>
      <p:sp>
        <p:nvSpPr>
          <p:cNvPr id="9" name="ZoneTexte 8">
            <a:extLst>
              <a:ext uri="{FF2B5EF4-FFF2-40B4-BE49-F238E27FC236}">
                <a16:creationId xmlns:a16="http://schemas.microsoft.com/office/drawing/2014/main" id="{79C0CED2-C6F9-246C-586A-7A30B6E40225}"/>
              </a:ext>
            </a:extLst>
          </p:cNvPr>
          <p:cNvSpPr txBox="1"/>
          <p:nvPr/>
        </p:nvSpPr>
        <p:spPr>
          <a:xfrm>
            <a:off x="1055440" y="1556792"/>
            <a:ext cx="1584401" cy="369332"/>
          </a:xfrm>
          <a:prstGeom prst="rect">
            <a:avLst/>
          </a:prstGeom>
          <a:noFill/>
          <a:ln>
            <a:solidFill>
              <a:schemeClr val="tx1"/>
            </a:solidFill>
          </a:ln>
        </p:spPr>
        <p:txBody>
          <a:bodyPr wrap="square" rtlCol="0">
            <a:spAutoFit/>
          </a:bodyPr>
          <a:lstStyle/>
          <a:p>
            <a:pPr algn="ctr"/>
            <a:r>
              <a:rPr lang="ar-DZ" dirty="0"/>
              <a:t>النطاق المكاني</a:t>
            </a:r>
            <a:endParaRPr lang="en-US" dirty="0"/>
          </a:p>
        </p:txBody>
      </p:sp>
      <p:sp>
        <p:nvSpPr>
          <p:cNvPr id="10" name="ZoneTexte 9">
            <a:extLst>
              <a:ext uri="{FF2B5EF4-FFF2-40B4-BE49-F238E27FC236}">
                <a16:creationId xmlns:a16="http://schemas.microsoft.com/office/drawing/2014/main" id="{06626D2A-EC73-A4AF-9310-72776EE971F2}"/>
              </a:ext>
            </a:extLst>
          </p:cNvPr>
          <p:cNvSpPr txBox="1"/>
          <p:nvPr/>
        </p:nvSpPr>
        <p:spPr>
          <a:xfrm>
            <a:off x="9162088" y="1628800"/>
            <a:ext cx="1800000" cy="369332"/>
          </a:xfrm>
          <a:prstGeom prst="rect">
            <a:avLst/>
          </a:prstGeom>
          <a:noFill/>
          <a:ln>
            <a:solidFill>
              <a:schemeClr val="tx1"/>
            </a:solidFill>
          </a:ln>
        </p:spPr>
        <p:txBody>
          <a:bodyPr wrap="square" rtlCol="0">
            <a:spAutoFit/>
          </a:bodyPr>
          <a:lstStyle/>
          <a:p>
            <a:pPr algn="ctr"/>
            <a:r>
              <a:rPr lang="ar-DZ" dirty="0"/>
              <a:t>التركيز الموضوعي</a:t>
            </a:r>
            <a:endParaRPr lang="en-US" dirty="0"/>
          </a:p>
        </p:txBody>
      </p:sp>
      <p:pic>
        <p:nvPicPr>
          <p:cNvPr id="11" name="Image 10">
            <a:extLst>
              <a:ext uri="{FF2B5EF4-FFF2-40B4-BE49-F238E27FC236}">
                <a16:creationId xmlns:a16="http://schemas.microsoft.com/office/drawing/2014/main" id="{658BC640-95D5-85C5-DE68-5F121185D6A7}"/>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062088" y="2471876"/>
            <a:ext cx="1800000" cy="1800000"/>
          </a:xfrm>
          <a:prstGeom prst="rect">
            <a:avLst/>
          </a:prstGeom>
        </p:spPr>
      </p:pic>
      <p:pic>
        <p:nvPicPr>
          <p:cNvPr id="12" name="Image 11">
            <a:extLst>
              <a:ext uri="{FF2B5EF4-FFF2-40B4-BE49-F238E27FC236}">
                <a16:creationId xmlns:a16="http://schemas.microsoft.com/office/drawing/2014/main" id="{A47D1A63-46C4-F96E-49FE-547FD427DC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0213" y="2471876"/>
            <a:ext cx="2700000" cy="1800000"/>
          </a:xfrm>
          <a:prstGeom prst="rect">
            <a:avLst/>
          </a:prstGeom>
        </p:spPr>
      </p:pic>
      <p:sp>
        <p:nvSpPr>
          <p:cNvPr id="13" name="ZoneTexte 12">
            <a:extLst>
              <a:ext uri="{FF2B5EF4-FFF2-40B4-BE49-F238E27FC236}">
                <a16:creationId xmlns:a16="http://schemas.microsoft.com/office/drawing/2014/main" id="{CAB73112-CDB9-8DC6-F854-DF2DE05AB5D3}"/>
              </a:ext>
            </a:extLst>
          </p:cNvPr>
          <p:cNvSpPr txBox="1"/>
          <p:nvPr/>
        </p:nvSpPr>
        <p:spPr>
          <a:xfrm>
            <a:off x="8100171" y="4885652"/>
            <a:ext cx="1040083" cy="369332"/>
          </a:xfrm>
          <a:prstGeom prst="rect">
            <a:avLst/>
          </a:prstGeom>
          <a:noFill/>
          <a:ln>
            <a:noFill/>
          </a:ln>
        </p:spPr>
        <p:txBody>
          <a:bodyPr wrap="square" rtlCol="0">
            <a:spAutoFit/>
          </a:bodyPr>
          <a:lstStyle/>
          <a:p>
            <a:pPr algn="ctr"/>
            <a:r>
              <a:rPr lang="ar-DZ" b="1" dirty="0">
                <a:solidFill>
                  <a:schemeClr val="accent3">
                    <a:lumMod val="50000"/>
                  </a:schemeClr>
                </a:solidFill>
              </a:rPr>
              <a:t>الماء</a:t>
            </a:r>
            <a:endParaRPr lang="en-US" b="1" dirty="0">
              <a:solidFill>
                <a:schemeClr val="accent3">
                  <a:lumMod val="50000"/>
                </a:schemeClr>
              </a:solidFill>
            </a:endParaRPr>
          </a:p>
        </p:txBody>
      </p:sp>
      <p:sp>
        <p:nvSpPr>
          <p:cNvPr id="14" name="ZoneTexte 13">
            <a:extLst>
              <a:ext uri="{FF2B5EF4-FFF2-40B4-BE49-F238E27FC236}">
                <a16:creationId xmlns:a16="http://schemas.microsoft.com/office/drawing/2014/main" id="{6C09604C-3847-CB32-3605-8D1F256C0E32}"/>
              </a:ext>
            </a:extLst>
          </p:cNvPr>
          <p:cNvSpPr txBox="1"/>
          <p:nvPr/>
        </p:nvSpPr>
        <p:spPr>
          <a:xfrm>
            <a:off x="10062089" y="4885652"/>
            <a:ext cx="1578528" cy="369332"/>
          </a:xfrm>
          <a:prstGeom prst="rect">
            <a:avLst/>
          </a:prstGeom>
          <a:noFill/>
          <a:ln>
            <a:noFill/>
          </a:ln>
        </p:spPr>
        <p:txBody>
          <a:bodyPr wrap="square" rtlCol="0">
            <a:spAutoFit/>
          </a:bodyPr>
          <a:lstStyle/>
          <a:p>
            <a:pPr algn="ctr"/>
            <a:r>
              <a:rPr lang="ar-DZ" b="1" dirty="0">
                <a:solidFill>
                  <a:schemeClr val="accent3">
                    <a:lumMod val="50000"/>
                  </a:schemeClr>
                </a:solidFill>
              </a:rPr>
              <a:t>الأراضي الرطبة</a:t>
            </a:r>
            <a:endParaRPr lang="en-US" b="1" dirty="0">
              <a:solidFill>
                <a:schemeClr val="accent3">
                  <a:lumMod val="50000"/>
                </a:schemeClr>
              </a:solidFill>
            </a:endParaRPr>
          </a:p>
        </p:txBody>
      </p:sp>
      <p:sp>
        <p:nvSpPr>
          <p:cNvPr id="15" name="ZoneTexte 14">
            <a:extLst>
              <a:ext uri="{FF2B5EF4-FFF2-40B4-BE49-F238E27FC236}">
                <a16:creationId xmlns:a16="http://schemas.microsoft.com/office/drawing/2014/main" id="{4912EFCC-D504-EA9C-D5FF-CB2CB270D69A}"/>
              </a:ext>
            </a:extLst>
          </p:cNvPr>
          <p:cNvSpPr txBox="1"/>
          <p:nvPr/>
        </p:nvSpPr>
        <p:spPr>
          <a:xfrm>
            <a:off x="2559615" y="5807580"/>
            <a:ext cx="1456145" cy="369332"/>
          </a:xfrm>
          <a:prstGeom prst="rect">
            <a:avLst/>
          </a:prstGeom>
          <a:noFill/>
          <a:ln>
            <a:noFill/>
          </a:ln>
        </p:spPr>
        <p:txBody>
          <a:bodyPr wrap="square" rtlCol="0">
            <a:spAutoFit/>
          </a:bodyPr>
          <a:lstStyle/>
          <a:p>
            <a:pPr algn="ctr"/>
            <a:r>
              <a:rPr lang="ar-DZ" b="1" dirty="0">
                <a:solidFill>
                  <a:schemeClr val="accent3">
                    <a:lumMod val="50000"/>
                  </a:schemeClr>
                </a:solidFill>
              </a:rPr>
              <a:t>حوض الريفي</a:t>
            </a:r>
            <a:endParaRPr lang="en-US" b="1" dirty="0">
              <a:solidFill>
                <a:schemeClr val="accent3">
                  <a:lumMod val="50000"/>
                </a:schemeClr>
              </a:solidFill>
            </a:endParaRPr>
          </a:p>
        </p:txBody>
      </p:sp>
    </p:spTree>
    <p:extLst>
      <p:ext uri="{BB962C8B-B14F-4D97-AF65-F5344CB8AC3E}">
        <p14:creationId xmlns:p14="http://schemas.microsoft.com/office/powerpoint/2010/main" val="824510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a:extLst>
              <a:ext uri="{FF2B5EF4-FFF2-40B4-BE49-F238E27FC236}">
                <a16:creationId xmlns:a16="http://schemas.microsoft.com/office/drawing/2014/main" id="{3DE5F724-89A5-87BB-22F0-705AB1091A47}"/>
              </a:ext>
            </a:extLst>
          </p:cNvPr>
          <p:cNvSpPr txBox="1">
            <a:spLocks noChangeArrowheads="1"/>
          </p:cNvSpPr>
          <p:nvPr/>
        </p:nvSpPr>
        <p:spPr bwMode="auto">
          <a:xfrm>
            <a:off x="3" y="1196752"/>
            <a:ext cx="12191999" cy="1815882"/>
          </a:xfrm>
          <a:prstGeom prst="rect">
            <a:avLst/>
          </a:prstGeom>
          <a:noFill/>
          <a:ln w="9525">
            <a:noFill/>
            <a:miter lim="800000"/>
            <a:headEnd/>
            <a:tailEnd/>
          </a:ln>
          <a:effectLst/>
        </p:spPr>
        <p:txBody>
          <a:bodyPr wrap="square">
            <a:spAutoFit/>
          </a:bodyPr>
          <a:lstStyle/>
          <a:p>
            <a:pPr algn="ctr" rtl="1"/>
            <a:r>
              <a:rPr lang="ar-DZ" sz="5600" b="1" dirty="0">
                <a:solidFill>
                  <a:schemeClr val="accent1">
                    <a:lumMod val="75000"/>
                  </a:schemeClr>
                </a:solidFill>
              </a:rPr>
              <a:t>الخطوة </a:t>
            </a:r>
            <a:r>
              <a:rPr lang="fr-FR" sz="5600" b="1" dirty="0" smtClean="0">
                <a:solidFill>
                  <a:schemeClr val="accent1">
                    <a:lumMod val="75000"/>
                  </a:schemeClr>
                </a:solidFill>
              </a:rPr>
              <a:t>3</a:t>
            </a:r>
          </a:p>
          <a:p>
            <a:pPr algn="ctr" rtl="1"/>
            <a:r>
              <a:rPr lang="ar-DZ" sz="5600" b="1" dirty="0" smtClean="0">
                <a:solidFill>
                  <a:schemeClr val="accent1">
                    <a:lumMod val="75000"/>
                  </a:schemeClr>
                </a:solidFill>
              </a:rPr>
              <a:t>تحديد </a:t>
            </a:r>
            <a:r>
              <a:rPr lang="ar-DZ" sz="5600" b="1" dirty="0">
                <a:solidFill>
                  <a:schemeClr val="accent1">
                    <a:lumMod val="75000"/>
                  </a:schemeClr>
                </a:solidFill>
              </a:rPr>
              <a:t>الأهداف والغايات</a:t>
            </a:r>
            <a:endParaRPr lang="en-US" sz="4000" dirty="0">
              <a:solidFill>
                <a:schemeClr val="accent1">
                  <a:lumMod val="75000"/>
                </a:schemeClr>
              </a:solidFill>
            </a:endParaRPr>
          </a:p>
        </p:txBody>
      </p:sp>
    </p:spTree>
    <p:extLst>
      <p:ext uri="{BB962C8B-B14F-4D97-AF65-F5344CB8AC3E}">
        <p14:creationId xmlns:p14="http://schemas.microsoft.com/office/powerpoint/2010/main" val="3213310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1" y="2900834"/>
            <a:ext cx="8256241" cy="31924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r" rtl="1">
              <a:buSzPct val="85000"/>
              <a:buNone/>
            </a:pPr>
            <a:r>
              <a:rPr lang="ar-DZ" sz="2000" dirty="0">
                <a:solidFill>
                  <a:srgbClr val="014A9B"/>
                </a:solidFill>
                <a:latin typeface="Arial" charset="0"/>
              </a:rPr>
              <a:t>العديد من الثغرات المعرفية</a:t>
            </a:r>
            <a:r>
              <a:rPr lang="ar-DZ" sz="2000" dirty="0" smtClean="0">
                <a:solidFill>
                  <a:srgbClr val="014A9B"/>
                </a:solidFill>
                <a:latin typeface="Arial" charset="0"/>
              </a:rPr>
              <a:t>:</a:t>
            </a:r>
            <a:endParaRPr lang="fr-FR" sz="2000" dirty="0" smtClean="0">
              <a:solidFill>
                <a:srgbClr val="014A9B"/>
              </a:solidFill>
              <a:latin typeface="Arial" charset="0"/>
            </a:endParaRPr>
          </a:p>
          <a:p>
            <a:pPr marL="0" lvl="1" indent="0" algn="r" rtl="1">
              <a:buSzPct val="85000"/>
              <a:buNone/>
            </a:pPr>
            <a:r>
              <a:rPr lang="ar-DZ" sz="2000" dirty="0" smtClean="0">
                <a:solidFill>
                  <a:srgbClr val="014A9B"/>
                </a:solidFill>
                <a:latin typeface="Arial" charset="0"/>
              </a:rPr>
              <a:t>ما </a:t>
            </a:r>
            <a:r>
              <a:rPr lang="ar-DZ" sz="2000" dirty="0">
                <a:solidFill>
                  <a:srgbClr val="014A9B"/>
                </a:solidFill>
                <a:latin typeface="Arial" charset="0"/>
              </a:rPr>
              <a:t>هو النطاق الإجمالي للنظم الإيكولوجية للأراضي الرطبة في بلدان البحر الأبيض المتوسط</a:t>
            </a:r>
            <a:r>
              <a:rPr lang="ar-DZ" sz="2000" dirty="0" smtClean="0">
                <a:solidFill>
                  <a:srgbClr val="014A9B"/>
                </a:solidFill>
                <a:latin typeface="Arial" charset="0"/>
              </a:rPr>
              <a:t>؟</a:t>
            </a:r>
            <a:endParaRPr lang="fr-FR" sz="2000" dirty="0" smtClean="0">
              <a:solidFill>
                <a:srgbClr val="014A9B"/>
              </a:solidFill>
              <a:latin typeface="Arial" charset="0"/>
            </a:endParaRPr>
          </a:p>
          <a:p>
            <a:pPr marL="0" lvl="1" indent="0" algn="r" rtl="1">
              <a:buSzPct val="85000"/>
              <a:buNone/>
            </a:pPr>
            <a:r>
              <a:rPr lang="ar-DZ" sz="2000" dirty="0" smtClean="0">
                <a:solidFill>
                  <a:srgbClr val="014A9B"/>
                </a:solidFill>
                <a:latin typeface="Arial" charset="0"/>
              </a:rPr>
              <a:t>مدى </a:t>
            </a:r>
            <a:r>
              <a:rPr lang="ar-DZ" sz="2000" dirty="0">
                <a:solidFill>
                  <a:srgbClr val="014A9B"/>
                </a:solidFill>
                <a:latin typeface="Arial" charset="0"/>
              </a:rPr>
              <a:t>توافر/جودة المياه فيهاما هي حالة واتجاهات تنوعها البيولوجي</a:t>
            </a:r>
            <a:r>
              <a:rPr lang="ar-DZ" sz="2000" dirty="0" smtClean="0">
                <a:solidFill>
                  <a:srgbClr val="014A9B"/>
                </a:solidFill>
                <a:latin typeface="Arial" charset="0"/>
              </a:rPr>
              <a:t>؟</a:t>
            </a:r>
            <a:endParaRPr lang="fr-FR" sz="2000" dirty="0" smtClean="0">
              <a:solidFill>
                <a:srgbClr val="014A9B"/>
              </a:solidFill>
              <a:latin typeface="Arial" charset="0"/>
            </a:endParaRPr>
          </a:p>
          <a:p>
            <a:pPr marL="0" lvl="1" indent="0" algn="r" rtl="1">
              <a:buSzPct val="85000"/>
              <a:buNone/>
            </a:pPr>
            <a:r>
              <a:rPr lang="ar-DZ" sz="2000" dirty="0" smtClean="0">
                <a:solidFill>
                  <a:srgbClr val="014A9B"/>
                </a:solidFill>
                <a:latin typeface="Arial" charset="0"/>
              </a:rPr>
              <a:t>ما </a:t>
            </a:r>
            <a:r>
              <a:rPr lang="ar-DZ" sz="2000" dirty="0">
                <a:solidFill>
                  <a:srgbClr val="014A9B"/>
                </a:solidFill>
                <a:latin typeface="Arial" charset="0"/>
              </a:rPr>
              <a:t>هي تأثيرات التغيرات العالمية على خدمات نظمها الإيكولوجية</a:t>
            </a:r>
            <a:r>
              <a:rPr lang="ar-DZ" sz="2000" dirty="0" smtClean="0">
                <a:solidFill>
                  <a:srgbClr val="014A9B"/>
                </a:solidFill>
                <a:latin typeface="Arial" charset="0"/>
              </a:rPr>
              <a:t>؟</a:t>
            </a:r>
            <a:endParaRPr lang="fr-FR" sz="2000" dirty="0" smtClean="0">
              <a:solidFill>
                <a:srgbClr val="014A9B"/>
              </a:solidFill>
              <a:latin typeface="Arial" charset="0"/>
            </a:endParaRPr>
          </a:p>
          <a:p>
            <a:pPr marL="0" lvl="1" indent="0" algn="r" rtl="1">
              <a:buSzPct val="85000"/>
              <a:buNone/>
            </a:pPr>
            <a:r>
              <a:rPr lang="ar-DZ" sz="2000" dirty="0" smtClean="0">
                <a:solidFill>
                  <a:srgbClr val="014A9B"/>
                </a:solidFill>
                <a:latin typeface="Arial" charset="0"/>
              </a:rPr>
              <a:t>ما </a:t>
            </a:r>
            <a:r>
              <a:rPr lang="ar-DZ" sz="2000" dirty="0">
                <a:solidFill>
                  <a:srgbClr val="014A9B"/>
                </a:solidFill>
                <a:latin typeface="Arial" charset="0"/>
              </a:rPr>
              <a:t>هي مواقعها في جداول الأعمال السياسية</a:t>
            </a:r>
            <a:r>
              <a:rPr lang="ar-DZ" sz="2000" dirty="0" smtClean="0">
                <a:solidFill>
                  <a:srgbClr val="014A9B"/>
                </a:solidFill>
                <a:latin typeface="Arial" charset="0"/>
              </a:rPr>
              <a:t>؟</a:t>
            </a:r>
            <a:endParaRPr lang="fr-FR" sz="2000" dirty="0" smtClean="0">
              <a:solidFill>
                <a:srgbClr val="014A9B"/>
              </a:solidFill>
              <a:latin typeface="Arial" charset="0"/>
            </a:endParaRPr>
          </a:p>
          <a:p>
            <a:pPr marL="0" lvl="1" indent="0" algn="r" rtl="1">
              <a:buSzPct val="85000"/>
              <a:buNone/>
            </a:pPr>
            <a:r>
              <a:rPr lang="ar-DZ" sz="2000" dirty="0" smtClean="0">
                <a:solidFill>
                  <a:srgbClr val="014A9B"/>
                </a:solidFill>
                <a:latin typeface="Arial" charset="0"/>
              </a:rPr>
              <a:t>...</a:t>
            </a:r>
            <a:endParaRPr lang="en-US" sz="2000" i="1" dirty="0">
              <a:solidFill>
                <a:srgbClr val="014A9B"/>
              </a:solidFill>
              <a:latin typeface="Arial" charset="0"/>
            </a:endParaRPr>
          </a:p>
          <a:p>
            <a:pPr marL="358775" lvl="1" indent="-358775">
              <a:buSzPct val="85000"/>
              <a:buFontTx/>
              <a:buBlip>
                <a:blip r:embed="rId2"/>
              </a:buBlip>
            </a:pPr>
            <a:endParaRPr lang="en-US" sz="2000" dirty="0">
              <a:solidFill>
                <a:srgbClr val="014A9B"/>
              </a:solidFill>
              <a:latin typeface="Arial" charset="0"/>
            </a:endParaRPr>
          </a:p>
          <a:p>
            <a:pPr marL="0" indent="0">
              <a:spcBef>
                <a:spcPct val="0"/>
              </a:spcBef>
            </a:pPr>
            <a:endParaRPr lang="en-US" sz="2000" b="1" dirty="0">
              <a:solidFill>
                <a:srgbClr val="014A9B"/>
              </a:solidFill>
              <a:latin typeface="Arial" charset="0"/>
            </a:endParaRPr>
          </a:p>
        </p:txBody>
      </p:sp>
      <p:sp>
        <p:nvSpPr>
          <p:cNvPr id="6" name="ZoneTexte 5"/>
          <p:cNvSpPr txBox="1">
            <a:spLocks noChangeArrowheads="1"/>
          </p:cNvSpPr>
          <p:nvPr/>
        </p:nvSpPr>
        <p:spPr bwMode="auto">
          <a:xfrm>
            <a:off x="191344" y="6125234"/>
            <a:ext cx="117373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defRPr>
            </a:lvl1pPr>
            <a:lvl2pPr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lvl="1" algn="r" eaLnBrk="1" hangingPunct="1">
              <a:buClr>
                <a:srgbClr val="92D050"/>
              </a:buClr>
            </a:pPr>
            <a:r>
              <a:rPr lang="en-US" sz="3200" b="1" i="1" dirty="0">
                <a:solidFill>
                  <a:schemeClr val="accent1"/>
                </a:solidFill>
                <a:cs typeface="Arial" charset="0"/>
                <a:sym typeface="Wingdings" pitchFamily="2" charset="2"/>
              </a:rPr>
              <a:t></a:t>
            </a:r>
            <a:r>
              <a:rPr lang="en-US" sz="3200" b="1" i="1" dirty="0">
                <a:solidFill>
                  <a:schemeClr val="accent1"/>
                </a:solidFill>
                <a:cs typeface="Arial" charset="0"/>
              </a:rPr>
              <a:t> </a:t>
            </a:r>
            <a:r>
              <a:rPr lang="ar-DZ" sz="3200" b="1" i="1" dirty="0">
                <a:solidFill>
                  <a:schemeClr val="accent1"/>
                </a:solidFill>
                <a:cs typeface="Arial" charset="0"/>
              </a:rPr>
              <a:t>هناك حاجة إلى تطوير أدوات تقييم إقليمية...</a:t>
            </a:r>
            <a:endParaRPr lang="en-US" sz="3200" b="1" i="1" dirty="0">
              <a:solidFill>
                <a:srgbClr val="FF0000"/>
              </a:solidFill>
              <a:cs typeface="Arial" charset="0"/>
            </a:endParaRPr>
          </a:p>
        </p:txBody>
      </p:sp>
      <p:pic>
        <p:nvPicPr>
          <p:cNvPr id="7" name="Picture 5" descr="normal_etang-du-mejea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162" y="3737478"/>
            <a:ext cx="167835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4509395-l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67298" y="4799514"/>
            <a:ext cx="1651001"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biodiversite_gestion_et_usages_des_marais_de_camargu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79021" y="2656389"/>
            <a:ext cx="15552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descr="2820884565_196d33faf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15268" y="1622928"/>
            <a:ext cx="1500554"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à coins arrondis 10"/>
          <p:cNvSpPr/>
          <p:nvPr/>
        </p:nvSpPr>
        <p:spPr>
          <a:xfrm>
            <a:off x="191345" y="879976"/>
            <a:ext cx="9344550" cy="1666864"/>
          </a:xfrm>
          <a:prstGeom prst="roundRect">
            <a:avLst/>
          </a:prstGeom>
          <a:solidFill>
            <a:srgbClr val="00A06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ar-DZ" sz="2200" i="1" dirty="0">
                <a:solidFill>
                  <a:schemeClr val="bg1"/>
                </a:solidFill>
                <a:latin typeface="Arial" charset="0"/>
                <a:cs typeface="Arial" charset="0"/>
              </a:rPr>
              <a:t>ما زلنا بحاجة إلى صورة إقليمية لحالة الأراضي الرطبة واتجاهاتها في منطقة البحر الأبيض المتوسط</a:t>
            </a:r>
            <a:endParaRPr lang="en-US" sz="2200" i="1" dirty="0">
              <a:solidFill>
                <a:srgbClr val="FFFFFF"/>
              </a:solidFill>
              <a:latin typeface="Arial" charset="0"/>
              <a:cs typeface="Arial" charset="0"/>
            </a:endParaRPr>
          </a:p>
        </p:txBody>
      </p:sp>
      <p:sp>
        <p:nvSpPr>
          <p:cNvPr id="12" name="Titre 1"/>
          <p:cNvSpPr>
            <a:spLocks noGrp="1"/>
          </p:cNvSpPr>
          <p:nvPr>
            <p:ph type="ctrTitle"/>
          </p:nvPr>
        </p:nvSpPr>
        <p:spPr>
          <a:xfrm>
            <a:off x="617735" y="1"/>
            <a:ext cx="11574265" cy="404664"/>
          </a:xfrm>
        </p:spPr>
        <p:txBody>
          <a:bodyPr/>
          <a:lstStyle/>
          <a:p>
            <a:pPr rtl="1"/>
            <a:r>
              <a:rPr lang="ar-DZ" dirty="0"/>
              <a:t>الخطوة </a:t>
            </a:r>
            <a:r>
              <a:rPr lang="fr-FR" dirty="0" smtClean="0"/>
              <a:t> </a:t>
            </a:r>
            <a:r>
              <a:rPr lang="ar-DZ" dirty="0" smtClean="0"/>
              <a:t>3تحديد </a:t>
            </a:r>
            <a:r>
              <a:rPr lang="ar-DZ" dirty="0"/>
              <a:t>الأهداف والغايات</a:t>
            </a:r>
            <a:endParaRPr lang="en-US" dirty="0"/>
          </a:p>
        </p:txBody>
      </p:sp>
      <p:sp>
        <p:nvSpPr>
          <p:cNvPr id="2" name="ZoneTexte 1">
            <a:extLst>
              <a:ext uri="{FF2B5EF4-FFF2-40B4-BE49-F238E27FC236}">
                <a16:creationId xmlns:a16="http://schemas.microsoft.com/office/drawing/2014/main" id="{9F714C67-A705-3D89-0433-4380C4726574}"/>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2008" y="1512817"/>
            <a:ext cx="9480376" cy="830997"/>
          </a:xfrm>
          <a:prstGeom prst="rect">
            <a:avLst/>
          </a:prstGeom>
        </p:spPr>
        <p:txBody>
          <a:bodyPr wrap="square">
            <a:spAutoFit/>
          </a:bodyPr>
          <a:lstStyle/>
          <a:p>
            <a:pPr algn="ctr"/>
            <a:r>
              <a:rPr lang="ar-DZ" sz="2400" dirty="0"/>
              <a:t>تم تطوير أداة علمية وتقنية منذ 15 عامًا بهدف مراقبة النظم الإيكولوجية للأراضي الرطبة في جميع بلدان البحر الأبيض المتوسط</a:t>
            </a:r>
            <a:endParaRPr lang="en-US" sz="2400" dirty="0"/>
          </a:p>
        </p:txBody>
      </p:sp>
      <p:sp>
        <p:nvSpPr>
          <p:cNvPr id="7" name="Rectangle 6"/>
          <p:cNvSpPr/>
          <p:nvPr/>
        </p:nvSpPr>
        <p:spPr>
          <a:xfrm>
            <a:off x="0" y="2420888"/>
            <a:ext cx="9480376" cy="1200329"/>
          </a:xfrm>
          <a:prstGeom prst="rect">
            <a:avLst/>
          </a:prstGeom>
        </p:spPr>
        <p:txBody>
          <a:bodyPr wrap="square">
            <a:spAutoFit/>
          </a:bodyPr>
          <a:lstStyle/>
          <a:p>
            <a:pPr algn="r" rtl="1"/>
            <a:r>
              <a:rPr lang="ar-DZ" b="1" dirty="0">
                <a:solidFill>
                  <a:schemeClr val="accent3">
                    <a:lumMod val="50000"/>
                  </a:schemeClr>
                </a:solidFill>
              </a:rPr>
              <a:t>الأهداف </a:t>
            </a:r>
            <a:r>
              <a:rPr lang="ar-DZ" b="1" dirty="0" smtClean="0">
                <a:solidFill>
                  <a:schemeClr val="accent3">
                    <a:lumMod val="50000"/>
                  </a:schemeClr>
                </a:solidFill>
              </a:rPr>
              <a:t>الرئيسية</a:t>
            </a:r>
            <a:endParaRPr lang="fr-FR" b="1" dirty="0" smtClean="0">
              <a:solidFill>
                <a:schemeClr val="accent3">
                  <a:lumMod val="50000"/>
                </a:schemeClr>
              </a:solidFill>
            </a:endParaRPr>
          </a:p>
          <a:p>
            <a:pPr marL="285750" indent="-285750" algn="r" rtl="1">
              <a:buFont typeface="Arial" panose="020B0604020202020204" pitchFamily="34" charset="0"/>
              <a:buChar char="•"/>
            </a:pPr>
            <a:r>
              <a:rPr lang="ar-DZ" b="1" dirty="0" smtClean="0">
                <a:solidFill>
                  <a:schemeClr val="accent3">
                    <a:lumMod val="50000"/>
                  </a:schemeClr>
                </a:solidFill>
              </a:rPr>
              <a:t>نقل </a:t>
            </a:r>
            <a:r>
              <a:rPr lang="ar-DZ" b="1" dirty="0">
                <a:solidFill>
                  <a:schemeClr val="accent3">
                    <a:lumMod val="50000"/>
                  </a:schemeClr>
                </a:solidFill>
              </a:rPr>
              <a:t>المعرفة العلمية التركيبية والشاملة إلى صانعي القرار في بلدان البحر الأبيض المتوسط بشأن حالة الحفاظ على الأراضي الرطبة والتقدم المحرز في الحفاظ </a:t>
            </a:r>
            <a:r>
              <a:rPr lang="ar-DZ" b="1" dirty="0" smtClean="0">
                <a:solidFill>
                  <a:schemeClr val="accent3">
                    <a:lumMod val="50000"/>
                  </a:schemeClr>
                </a:solidFill>
              </a:rPr>
              <a:t>عليها</a:t>
            </a:r>
            <a:endParaRPr lang="fr-FR" b="1" dirty="0" smtClean="0">
              <a:solidFill>
                <a:schemeClr val="accent3">
                  <a:lumMod val="50000"/>
                </a:schemeClr>
              </a:solidFill>
            </a:endParaRPr>
          </a:p>
          <a:p>
            <a:pPr marL="285750" indent="-285750" algn="r" rtl="1">
              <a:buFont typeface="Arial" panose="020B0604020202020204" pitchFamily="34" charset="0"/>
              <a:buChar char="•"/>
            </a:pPr>
            <a:r>
              <a:rPr lang="ar-DZ" b="1" dirty="0" smtClean="0">
                <a:solidFill>
                  <a:schemeClr val="accent3">
                    <a:lumMod val="50000"/>
                  </a:schemeClr>
                </a:solidFill>
              </a:rPr>
              <a:t> </a:t>
            </a:r>
            <a:r>
              <a:rPr lang="ar-DZ" b="1" dirty="0">
                <a:solidFill>
                  <a:schemeClr val="accent3">
                    <a:lumMod val="50000"/>
                  </a:schemeClr>
                </a:solidFill>
              </a:rPr>
              <a:t>تعزيز سياسات أكثر طموحاً لصالح الأراضي الرطبة</a:t>
            </a:r>
            <a:endParaRPr lang="en-US" dirty="0"/>
          </a:p>
        </p:txBody>
      </p:sp>
      <p:pic>
        <p:nvPicPr>
          <p:cNvPr id="9" name="Picture 5" descr="normal_etang-du-mejean-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94311" y="3048000"/>
            <a:ext cx="167835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4509395-l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6449" y="4110038"/>
            <a:ext cx="1651001"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biodiversite_gestion_et_usages_des_marais_de_camarg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38172" y="1966913"/>
            <a:ext cx="15552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4" descr="2820884565_196d33faf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74418" y="933451"/>
            <a:ext cx="1500554"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a:extLst>
              <a:ext uri="{FF2B5EF4-FFF2-40B4-BE49-F238E27FC236}">
                <a16:creationId xmlns:a16="http://schemas.microsoft.com/office/drawing/2014/main" id="{35A29BEF-E468-3BDD-2698-48247A692FF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92613" y="404664"/>
            <a:ext cx="1039166"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ZoneTexte 2">
            <a:extLst>
              <a:ext uri="{FF2B5EF4-FFF2-40B4-BE49-F238E27FC236}">
                <a16:creationId xmlns:a16="http://schemas.microsoft.com/office/drawing/2014/main" id="{C54EE96C-78D3-7B8C-2393-538FB9846A2A}"/>
              </a:ext>
            </a:extLst>
          </p:cNvPr>
          <p:cNvSpPr txBox="1"/>
          <p:nvPr/>
        </p:nvSpPr>
        <p:spPr>
          <a:xfrm>
            <a:off x="9624392" y="427932"/>
            <a:ext cx="2548563" cy="338554"/>
          </a:xfrm>
          <a:prstGeom prst="rect">
            <a:avLst/>
          </a:prstGeom>
          <a:solidFill>
            <a:schemeClr val="bg1"/>
          </a:solidFill>
          <a:ln>
            <a:solidFill>
              <a:schemeClr val="tx1"/>
            </a:solidFill>
          </a:ln>
        </p:spPr>
        <p:txBody>
          <a:bodyPr wrap="square" rtlCol="0">
            <a:spAutoFit/>
          </a:bodyPr>
          <a:lstStyle/>
          <a:p>
            <a:pPr algn="ctr"/>
            <a:r>
              <a:rPr lang="ar-DZ" sz="1600" i="1" dirty="0"/>
              <a:t>مثال. 1: البحر الأبيض المتوسط</a:t>
            </a:r>
            <a:endParaRPr lang="en-US" sz="1600" i="1" dirty="0"/>
          </a:p>
        </p:txBody>
      </p:sp>
      <p:sp>
        <p:nvSpPr>
          <p:cNvPr id="4" name="ZoneTexte 3">
            <a:extLst>
              <a:ext uri="{FF2B5EF4-FFF2-40B4-BE49-F238E27FC236}">
                <a16:creationId xmlns:a16="http://schemas.microsoft.com/office/drawing/2014/main" id="{5CF6437C-CB10-B434-FEAF-F489252BEAA1}"/>
              </a:ext>
            </a:extLst>
          </p:cNvPr>
          <p:cNvSpPr txBox="1"/>
          <p:nvPr/>
        </p:nvSpPr>
        <p:spPr>
          <a:xfrm>
            <a:off x="1" y="4725144"/>
            <a:ext cx="7680176" cy="1938992"/>
          </a:xfrm>
          <a:prstGeom prst="rect">
            <a:avLst/>
          </a:prstGeom>
          <a:noFill/>
        </p:spPr>
        <p:txBody>
          <a:bodyPr wrap="square">
            <a:spAutoFit/>
          </a:bodyPr>
          <a:lstStyle/>
          <a:p>
            <a:pPr marL="0" lvl="1" algn="r" rtl="1">
              <a:buFontTx/>
              <a:buNone/>
              <a:defRPr/>
            </a:pPr>
            <a:r>
              <a:rPr lang="ar-DZ" sz="2000" b="1" dirty="0">
                <a:solidFill>
                  <a:schemeClr val="accent3">
                    <a:lumMod val="50000"/>
                  </a:schemeClr>
                </a:solidFill>
                <a:latin typeface="Biko"/>
              </a:rPr>
              <a:t>جمهوران مستهدفان </a:t>
            </a:r>
            <a:r>
              <a:rPr lang="ar-DZ" sz="2000" b="1" dirty="0" smtClean="0">
                <a:solidFill>
                  <a:schemeClr val="accent3">
                    <a:lumMod val="50000"/>
                  </a:schemeClr>
                </a:solidFill>
                <a:latin typeface="Biko"/>
              </a:rPr>
              <a:t>رئيسيان</a:t>
            </a:r>
            <a:endParaRPr lang="fr-FR" sz="2000" b="1" dirty="0" smtClean="0">
              <a:solidFill>
                <a:schemeClr val="accent3">
                  <a:lumMod val="50000"/>
                </a:schemeClr>
              </a:solidFill>
              <a:latin typeface="Biko"/>
            </a:endParaRPr>
          </a:p>
          <a:p>
            <a:pPr marL="0" lvl="1" algn="r" rtl="1">
              <a:buFontTx/>
              <a:buNone/>
              <a:defRPr/>
            </a:pPr>
            <a:r>
              <a:rPr lang="ar-DZ" sz="2000" dirty="0" smtClean="0">
                <a:solidFill>
                  <a:schemeClr val="accent3">
                    <a:lumMod val="50000"/>
                  </a:schemeClr>
                </a:solidFill>
                <a:latin typeface="Biko"/>
              </a:rPr>
              <a:t>السلطات </a:t>
            </a:r>
            <a:r>
              <a:rPr lang="ar-DZ" sz="2000" dirty="0">
                <a:solidFill>
                  <a:schemeClr val="accent3">
                    <a:lumMod val="50000"/>
                  </a:schemeClr>
                </a:solidFill>
                <a:latin typeface="Biko"/>
              </a:rPr>
              <a:t>العامة (المحلية والوطنية</a:t>
            </a:r>
            <a:r>
              <a:rPr lang="ar-DZ" sz="2000" dirty="0" smtClean="0">
                <a:solidFill>
                  <a:schemeClr val="accent3">
                    <a:lumMod val="50000"/>
                  </a:schemeClr>
                </a:solidFill>
                <a:latin typeface="Biko"/>
              </a:rPr>
              <a:t>)</a:t>
            </a:r>
            <a:endParaRPr lang="fr-FR" sz="2000" dirty="0" smtClean="0">
              <a:solidFill>
                <a:schemeClr val="accent3">
                  <a:lumMod val="50000"/>
                </a:schemeClr>
              </a:solidFill>
              <a:latin typeface="Biko"/>
            </a:endParaRPr>
          </a:p>
          <a:p>
            <a:pPr marL="0" lvl="1" algn="r" rtl="1">
              <a:buFontTx/>
              <a:buNone/>
              <a:defRPr/>
            </a:pPr>
            <a:r>
              <a:rPr lang="ar-DZ" sz="2000" dirty="0" smtClean="0">
                <a:solidFill>
                  <a:schemeClr val="accent3">
                    <a:lumMod val="50000"/>
                  </a:schemeClr>
                </a:solidFill>
                <a:latin typeface="Biko"/>
              </a:rPr>
              <a:t>مديرو المواقع</a:t>
            </a:r>
            <a:endParaRPr lang="fr-FR" sz="2000" dirty="0" smtClean="0">
              <a:solidFill>
                <a:schemeClr val="accent3">
                  <a:lumMod val="50000"/>
                </a:schemeClr>
              </a:solidFill>
              <a:latin typeface="Biko"/>
            </a:endParaRPr>
          </a:p>
          <a:p>
            <a:pPr marL="0" lvl="1" algn="r" rtl="1">
              <a:buFontTx/>
              <a:buNone/>
              <a:defRPr/>
            </a:pPr>
            <a:r>
              <a:rPr lang="ar-DZ" sz="2000" dirty="0" smtClean="0">
                <a:solidFill>
                  <a:schemeClr val="accent3">
                    <a:lumMod val="50000"/>
                  </a:schemeClr>
                </a:solidFill>
                <a:latin typeface="Biko"/>
              </a:rPr>
              <a:t>منظمات </a:t>
            </a:r>
            <a:r>
              <a:rPr lang="ar-DZ" sz="2000" dirty="0">
                <a:solidFill>
                  <a:schemeClr val="accent3">
                    <a:lumMod val="50000"/>
                  </a:schemeClr>
                </a:solidFill>
                <a:latin typeface="Biko"/>
              </a:rPr>
              <a:t>المجتمع </a:t>
            </a:r>
            <a:r>
              <a:rPr lang="ar-DZ" sz="2000" dirty="0" smtClean="0">
                <a:solidFill>
                  <a:schemeClr val="accent3">
                    <a:lumMod val="50000"/>
                  </a:schemeClr>
                </a:solidFill>
                <a:latin typeface="Biko"/>
              </a:rPr>
              <a:t>المدني</a:t>
            </a:r>
            <a:endParaRPr lang="fr-FR" sz="2000" dirty="0" smtClean="0">
              <a:solidFill>
                <a:schemeClr val="accent3">
                  <a:lumMod val="50000"/>
                </a:schemeClr>
              </a:solidFill>
              <a:latin typeface="Biko"/>
            </a:endParaRPr>
          </a:p>
          <a:p>
            <a:pPr marL="0" lvl="1" algn="r" rtl="1">
              <a:buFontTx/>
              <a:buNone/>
              <a:defRPr/>
            </a:pPr>
            <a:r>
              <a:rPr lang="ar-DZ" sz="2000" dirty="0" smtClean="0">
                <a:solidFill>
                  <a:schemeClr val="accent3">
                    <a:lumMod val="50000"/>
                  </a:schemeClr>
                </a:solidFill>
                <a:latin typeface="Biko"/>
              </a:rPr>
              <a:t>الجمهور الأوسع</a:t>
            </a:r>
            <a:endParaRPr lang="fr-FR" sz="2000" dirty="0" smtClean="0">
              <a:solidFill>
                <a:schemeClr val="accent3">
                  <a:lumMod val="50000"/>
                </a:schemeClr>
              </a:solidFill>
              <a:latin typeface="Biko"/>
            </a:endParaRPr>
          </a:p>
          <a:p>
            <a:pPr marL="0" lvl="1" algn="r" rtl="1">
              <a:buFontTx/>
              <a:buNone/>
              <a:defRPr/>
            </a:pPr>
            <a:r>
              <a:rPr lang="ar-DZ" sz="2000" dirty="0" smtClean="0">
                <a:solidFill>
                  <a:schemeClr val="accent3">
                    <a:lumMod val="50000"/>
                  </a:schemeClr>
                </a:solidFill>
                <a:latin typeface="Biko"/>
              </a:rPr>
              <a:t>المجتمع </a:t>
            </a:r>
            <a:r>
              <a:rPr lang="ar-DZ" sz="2000" dirty="0">
                <a:solidFill>
                  <a:schemeClr val="accent3">
                    <a:lumMod val="50000"/>
                  </a:schemeClr>
                </a:solidFill>
                <a:latin typeface="Biko"/>
              </a:rPr>
              <a:t>العلمي</a:t>
            </a:r>
            <a:endParaRPr lang="en-GB" dirty="0">
              <a:latin typeface="Biko"/>
            </a:endParaRPr>
          </a:p>
        </p:txBody>
      </p:sp>
      <p:sp>
        <p:nvSpPr>
          <p:cNvPr id="16" name="Titre 1">
            <a:extLst>
              <a:ext uri="{FF2B5EF4-FFF2-40B4-BE49-F238E27FC236}">
                <a16:creationId xmlns:a16="http://schemas.microsoft.com/office/drawing/2014/main" id="{3464A727-0DA5-4609-0861-90DFAED567F2}"/>
              </a:ext>
            </a:extLst>
          </p:cNvPr>
          <p:cNvSpPr>
            <a:spLocks noGrp="1"/>
          </p:cNvSpPr>
          <p:nvPr>
            <p:ph type="ctrTitle"/>
          </p:nvPr>
        </p:nvSpPr>
        <p:spPr>
          <a:xfrm>
            <a:off x="617735" y="1"/>
            <a:ext cx="11574265" cy="404664"/>
          </a:xfrm>
        </p:spPr>
        <p:txBody>
          <a:bodyPr/>
          <a:lstStyle/>
          <a:p>
            <a:r>
              <a:rPr lang="ar-DZ" dirty="0"/>
              <a:t>الخطوة </a:t>
            </a:r>
            <a:r>
              <a:rPr lang="fr-FR" dirty="0"/>
              <a:t> </a:t>
            </a:r>
            <a:r>
              <a:rPr lang="ar-DZ" dirty="0"/>
              <a:t>3تحديد الأهداف والغايات</a:t>
            </a:r>
            <a:endParaRPr lang="en-US" dirty="0"/>
          </a:p>
        </p:txBody>
      </p:sp>
    </p:spTree>
  </p:cSld>
  <p:clrMapOvr>
    <a:masterClrMapping/>
  </p:clrMapOvr>
</p:sld>
</file>

<file path=ppt/theme/theme1.xml><?xml version="1.0" encoding="utf-8"?>
<a:theme xmlns:a="http://schemas.openxmlformats.org/drawingml/2006/main" name="Thème Institutionnel TdV">
  <a:themeElements>
    <a:clrScheme name="TDV">
      <a:dk1>
        <a:srgbClr val="464646"/>
      </a:dk1>
      <a:lt1>
        <a:sysClr val="window" lastClr="FFFFFF"/>
      </a:lt1>
      <a:dk2>
        <a:srgbClr val="3C7483"/>
      </a:dk2>
      <a:lt2>
        <a:srgbClr val="F2F2F2"/>
      </a:lt2>
      <a:accent1>
        <a:srgbClr val="7BCBC7"/>
      </a:accent1>
      <a:accent2>
        <a:srgbClr val="9FD9D6"/>
      </a:accent2>
      <a:accent3>
        <a:srgbClr val="B7E3E1"/>
      </a:accent3>
      <a:accent4>
        <a:srgbClr val="D5EFEE"/>
      </a:accent4>
      <a:accent5>
        <a:srgbClr val="EEF8F8"/>
      </a:accent5>
      <a:accent6>
        <a:srgbClr val="FFFFFF"/>
      </a:accent6>
      <a:hlink>
        <a:srgbClr val="3C7483"/>
      </a:hlink>
      <a:folHlink>
        <a:srgbClr val="7BCBC7"/>
      </a:folHlink>
    </a:clrScheme>
    <a:fontScheme name="TdV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7318</TotalTime>
  <Words>915</Words>
  <Application>Microsoft Office PowerPoint</Application>
  <PresentationFormat>Grand écran</PresentationFormat>
  <Paragraphs>228</Paragraphs>
  <Slides>21</Slides>
  <Notes>0</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21</vt:i4>
      </vt:variant>
    </vt:vector>
  </HeadingPairs>
  <TitlesOfParts>
    <vt:vector size="29" baseType="lpstr">
      <vt:lpstr>Arial</vt:lpstr>
      <vt:lpstr>Biko</vt:lpstr>
      <vt:lpstr>Calibri</vt:lpstr>
      <vt:lpstr>Calibri Light</vt:lpstr>
      <vt:lpstr>Maiandra GD</vt:lpstr>
      <vt:lpstr>Wingdings</vt:lpstr>
      <vt:lpstr>Thème Institutionnel TdV</vt:lpstr>
      <vt:lpstr>Thème Office</vt:lpstr>
      <vt:lpstr>Présentation PowerPoint</vt:lpstr>
      <vt:lpstr>الخطوة 2: تحديد المجالات</vt:lpstr>
      <vt:lpstr>الخطوة 2: تحديد المجالات</vt:lpstr>
      <vt:lpstr>الخطوة 2: تحديد المجالات</vt:lpstr>
      <vt:lpstr>الخطوة 2: تحديد المجالات</vt:lpstr>
      <vt:lpstr>الخطوة 2: تحديد المجالات</vt:lpstr>
      <vt:lpstr>Présentation PowerPoint</vt:lpstr>
      <vt:lpstr>الخطوة  3تحديد الأهداف والغايات</vt:lpstr>
      <vt:lpstr>الخطوة  3تحديد الأهداف والغايات</vt:lpstr>
      <vt:lpstr>الخطوة  3تحديد الأهداف والغايات</vt:lpstr>
      <vt:lpstr>Présentation PowerPoint</vt:lpstr>
      <vt:lpstr>الخطوة 4: تحديد المبادئ</vt:lpstr>
      <vt:lpstr>الخطوة 4: تحديد المبادئ</vt:lpstr>
      <vt:lpstr>الخطوة 4: تحديد المبادئ</vt:lpstr>
      <vt:lpstr>Présentation PowerPoint</vt:lpstr>
      <vt:lpstr>الخطوة 5: تحديد الإطار المنطقي</vt:lpstr>
      <vt:lpstr>الخطوة 5: تحديد الإطار المنطقي</vt:lpstr>
      <vt:lpstr>الخطوة 5: تحديد الإطار المنطقي</vt:lpstr>
      <vt:lpstr>الخطوة 5: تحديد الإطار المنطقي</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 DU VALAT</dc:title>
  <dc:creator>Phototheque</dc:creator>
  <cp:lastModifiedBy>Reviewer </cp:lastModifiedBy>
  <cp:revision>224</cp:revision>
  <dcterms:created xsi:type="dcterms:W3CDTF">2017-05-19T13:24:08Z</dcterms:created>
  <dcterms:modified xsi:type="dcterms:W3CDTF">2025-02-28T12:19:52Z</dcterms:modified>
</cp:coreProperties>
</file>