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60" r:id="rId4"/>
    <p:sldId id="271" r:id="rId5"/>
    <p:sldId id="263" r:id="rId6"/>
    <p:sldId id="278" r:id="rId7"/>
    <p:sldId id="264" r:id="rId8"/>
    <p:sldId id="265" r:id="rId9"/>
    <p:sldId id="267" r:id="rId10"/>
    <p:sldId id="276" r:id="rId11"/>
    <p:sldId id="269" r:id="rId12"/>
    <p:sldId id="277" r:id="rId13"/>
    <p:sldId id="273" r:id="rId14"/>
    <p:sldId id="270" r:id="rId15"/>
    <p:sldId id="266" r:id="rId16"/>
    <p:sldId id="275" r:id="rId17"/>
    <p:sldId id="261" r:id="rId18"/>
    <p:sldId id="262" r:id="rId19"/>
    <p:sldId id="280" r:id="rId2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600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28/02/2025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4308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28/02/2025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9261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28/02/2025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8461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28/02/2025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981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28/02/2025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3238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28/02/2025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4238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28/02/2025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7490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28/02/2025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5552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28/02/2025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4863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28/02/2025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120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A308-0B53-4D6B-8477-CD2169234B89}" type="datetimeFigureOut">
              <a:rPr lang="fr-FR" smtClean="0"/>
              <a:t>28/02/2025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8345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AA308-0B53-4D6B-8477-CD2169234B89}" type="datetimeFigureOut">
              <a:rPr lang="fr-FR" smtClean="0"/>
              <a:t>28/02/2025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7A293-B734-4104-B354-6F477DBD13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4453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2.wdp"/><Relationship Id="rId7" Type="http://schemas.openxmlformats.org/officeDocument/2006/relationships/image" Target="../media/image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526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55207" y="3692386"/>
            <a:ext cx="11442541" cy="2097158"/>
          </a:xfrm>
        </p:spPr>
        <p:txBody>
          <a:bodyPr>
            <a:normAutofit/>
          </a:bodyPr>
          <a:lstStyle/>
          <a:p>
            <a:pPr rtl="1"/>
            <a:r>
              <a:rPr lang="ar-DZ" sz="3200" b="1" dirty="0">
                <a:latin typeface="+mn-lt"/>
              </a:rPr>
              <a:t>البيانات التي تم الحصول عليها كجزء من تطوير مرصد </a:t>
            </a:r>
            <a:r>
              <a:rPr lang="ar-DZ" sz="3200" b="1" dirty="0" err="1">
                <a:latin typeface="+mn-lt"/>
              </a:rPr>
              <a:t>سيبخات</a:t>
            </a:r>
            <a:r>
              <a:rPr lang="ar-DZ" sz="3200" b="1" dirty="0">
                <a:latin typeface="+mn-lt"/>
              </a:rPr>
              <a:t> الأوراس للأراضي الرطبة</a:t>
            </a:r>
            <a:r>
              <a:rPr lang="ar-DZ" sz="3200" b="1" dirty="0" smtClean="0">
                <a:latin typeface="+mn-lt"/>
              </a:rPr>
              <a:t>.</a:t>
            </a:r>
            <a:r>
              <a:rPr lang="fr-FR" sz="3200" b="1" dirty="0" smtClean="0">
                <a:latin typeface="+mn-lt"/>
              </a:rPr>
              <a:t/>
            </a:r>
            <a:br>
              <a:rPr lang="fr-FR" sz="3200" b="1" dirty="0" smtClean="0">
                <a:latin typeface="+mn-lt"/>
              </a:rPr>
            </a:br>
            <a:r>
              <a:rPr lang="ar-DZ" sz="2400" b="1" dirty="0">
                <a:latin typeface="+mn-lt"/>
              </a:rPr>
              <a:t>عبد الكريم سي </a:t>
            </a:r>
            <a:r>
              <a:rPr lang="ar-DZ" sz="2400" b="1" dirty="0" smtClean="0">
                <a:latin typeface="+mn-lt"/>
              </a:rPr>
              <a:t>بشير</a:t>
            </a:r>
            <a:r>
              <a:rPr lang="fr-FR" sz="2400" b="1" dirty="0">
                <a:latin typeface="+mn-lt"/>
              </a:rPr>
              <a:t>ANAO</a:t>
            </a:r>
            <a:r>
              <a:rPr lang="ar-DZ" sz="2400" b="1" dirty="0" smtClean="0">
                <a:latin typeface="+mn-lt"/>
              </a:rPr>
              <a:t> </a:t>
            </a:r>
            <a:r>
              <a:rPr lang="ar-DZ" sz="2400" b="1" dirty="0">
                <a:latin typeface="+mn-lt"/>
              </a:rPr>
              <a:t>(الجزائر</a:t>
            </a:r>
            <a:r>
              <a:rPr lang="ar-DZ" sz="2400" b="1" dirty="0" smtClean="0">
                <a:latin typeface="+mn-lt"/>
              </a:rPr>
              <a:t>)</a:t>
            </a:r>
            <a:endParaRPr lang="fr-FR" sz="2400" b="1" dirty="0">
              <a:latin typeface="+mn-lt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55207" y="2490540"/>
            <a:ext cx="11442541" cy="912358"/>
          </a:xfrm>
        </p:spPr>
        <p:txBody>
          <a:bodyPr>
            <a:noAutofit/>
          </a:bodyPr>
          <a:lstStyle/>
          <a:p>
            <a:pPr rtl="1"/>
            <a:r>
              <a:rPr lang="ar-DZ" sz="1800" b="1" i="1" dirty="0"/>
              <a:t>التدريب ''تطوير مرصد وطني أو إقليمي للأراضي </a:t>
            </a:r>
            <a:r>
              <a:rPr lang="ar-DZ" sz="1800" b="1" i="1" dirty="0" smtClean="0"/>
              <a:t>الرطبة</a:t>
            </a:r>
            <a:endParaRPr lang="fr-FR" sz="1800" b="1" i="1" dirty="0" smtClean="0"/>
          </a:p>
          <a:p>
            <a:pPr rtl="1"/>
            <a:r>
              <a:rPr lang="ar-DZ" sz="1800" b="1" i="1" dirty="0" smtClean="0"/>
              <a:t>2</a:t>
            </a:r>
            <a:r>
              <a:rPr lang="ar-DZ" sz="1800" b="1" i="1" dirty="0"/>
              <a:t>. ما بعد جمع </a:t>
            </a:r>
            <a:r>
              <a:rPr lang="ar-DZ" sz="1800" b="1" i="1" dirty="0" err="1"/>
              <a:t>البيانات''الجلسة</a:t>
            </a:r>
            <a:r>
              <a:rPr lang="ar-DZ" sz="1800" b="1" i="1" dirty="0"/>
              <a:t> 4: ملاحظات من أحد </a:t>
            </a:r>
            <a:r>
              <a:rPr lang="ar-DZ" sz="1800" b="1" i="1" dirty="0" smtClean="0"/>
              <a:t>الشركاء</a:t>
            </a:r>
            <a:r>
              <a:rPr lang="fr-FR" sz="1800" b="1" i="1" dirty="0"/>
              <a:t>(</a:t>
            </a:r>
            <a:r>
              <a:rPr lang="fr-FR" sz="1800" b="1" i="1" dirty="0" smtClean="0"/>
              <a:t>ANAO )</a:t>
            </a:r>
            <a:endParaRPr lang="fr-FR" sz="1800" b="1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4709" y="207410"/>
            <a:ext cx="2019210" cy="994439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207" y="185112"/>
            <a:ext cx="1104900" cy="1104900"/>
          </a:xfrm>
          <a:prstGeom prst="rect">
            <a:avLst/>
          </a:prstGeom>
        </p:spPr>
      </p:pic>
      <p:pic>
        <p:nvPicPr>
          <p:cNvPr id="10" name="Google Shape;500;g208ed2df5fd_0_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030765" y="287424"/>
            <a:ext cx="1677825" cy="71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501;g208ed2df5fd_0_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055849" y="141109"/>
            <a:ext cx="1379625" cy="1034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7">
            <a:extLst>
              <a:ext uri="{FF2B5EF4-FFF2-40B4-BE49-F238E27FC236}">
                <a16:creationId xmlns:a16="http://schemas.microsoft.com/office/drawing/2014/main" id="{38480254-EF90-5F72-EF08-FFCACE4C1D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897" y="200459"/>
            <a:ext cx="3258133" cy="97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08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15429"/>
            <a:ext cx="5257800" cy="439945"/>
          </a:xfrm>
        </p:spPr>
        <p:txBody>
          <a:bodyPr>
            <a:noAutofit/>
          </a:bodyPr>
          <a:lstStyle/>
          <a:p>
            <a:pPr algn="r" rtl="1"/>
            <a:r>
              <a:rPr lang="ar-DZ" sz="2800" b="1" dirty="0">
                <a:latin typeface="+mn-lt"/>
              </a:rPr>
              <a:t>المراجع </a:t>
            </a:r>
            <a:endParaRPr lang="fr-FR" sz="2800" b="1" dirty="0">
              <a:latin typeface="+mn-lt"/>
            </a:endParaRP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34" y="805070"/>
            <a:ext cx="11118792" cy="5307495"/>
          </a:xfrm>
        </p:spPr>
      </p:pic>
    </p:spTree>
    <p:extLst>
      <p:ext uri="{BB962C8B-B14F-4D97-AF65-F5344CB8AC3E}">
        <p14:creationId xmlns:p14="http://schemas.microsoft.com/office/powerpoint/2010/main" val="295540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37" y="133051"/>
            <a:ext cx="9833810" cy="4295854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8614611" y="506128"/>
            <a:ext cx="3234088" cy="218172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DZ" sz="3600" b="1" dirty="0">
                <a:latin typeface="+mn-lt"/>
              </a:rPr>
              <a:t>الجمعيات/المنظمات وجهات الاتصال</a:t>
            </a:r>
            <a:endParaRPr lang="fr-FR" sz="3600" b="1" dirty="0">
              <a:latin typeface="+mn-lt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853" y="2806323"/>
            <a:ext cx="8354777" cy="3811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75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380802" y="864907"/>
            <a:ext cx="6972998" cy="648666"/>
          </a:xfrm>
        </p:spPr>
        <p:txBody>
          <a:bodyPr>
            <a:noAutofit/>
          </a:bodyPr>
          <a:lstStyle/>
          <a:p>
            <a:r>
              <a:rPr lang="ar-DZ" sz="2800" b="1" dirty="0">
                <a:latin typeface="+mn-lt"/>
              </a:rPr>
              <a:t>بيانات المراقبة المنتظمة/الموحدة </a:t>
            </a:r>
            <a:endParaRPr lang="fr-FR" sz="2800" b="1" dirty="0">
              <a:latin typeface="+mn-lt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093983"/>
            <a:ext cx="10515600" cy="2159966"/>
          </a:xfrm>
        </p:spPr>
        <p:txBody>
          <a:bodyPr>
            <a:normAutofit/>
          </a:bodyPr>
          <a:lstStyle/>
          <a:p>
            <a:pPr lvl="0" algn="just" rtl="1">
              <a:buFont typeface="Wingdings" panose="05000000000000000000" pitchFamily="2" charset="2"/>
              <a:buChar char="ü"/>
            </a:pPr>
            <a:r>
              <a:rPr lang="ar-DZ" sz="2000" b="1" dirty="0"/>
              <a:t>المراقبة المنتظمة للجودة الفيزيائية الكيميائية في عدد من المواقع </a:t>
            </a:r>
            <a:r>
              <a:rPr lang="ar-DZ" sz="2000" b="1" dirty="0" smtClean="0"/>
              <a:t>التجريبية</a:t>
            </a:r>
            <a:endParaRPr lang="fr-FR" sz="2000" b="1" dirty="0" smtClean="0"/>
          </a:p>
          <a:p>
            <a:pPr lvl="0" algn="just" rtl="1">
              <a:buFont typeface="Wingdings" panose="05000000000000000000" pitchFamily="2" charset="2"/>
              <a:buChar char="ü"/>
            </a:pPr>
            <a:r>
              <a:rPr lang="ar-DZ" sz="2000" b="1" dirty="0" smtClean="0"/>
              <a:t>تعدادات </a:t>
            </a:r>
            <a:r>
              <a:rPr lang="ar-DZ" sz="2000" b="1" dirty="0"/>
              <a:t>شتوية متعددة السنوات للطيور المائية</a:t>
            </a:r>
            <a:r>
              <a:rPr lang="ar-DZ" sz="2000" b="1" dirty="0" smtClean="0"/>
              <a:t>.</a:t>
            </a:r>
            <a:endParaRPr lang="fr-FR" sz="2000" b="1" dirty="0" smtClean="0"/>
          </a:p>
          <a:p>
            <a:pPr lvl="0" algn="just" rtl="1">
              <a:buFont typeface="Wingdings" panose="05000000000000000000" pitchFamily="2" charset="2"/>
              <a:buChar char="ü"/>
            </a:pPr>
            <a:r>
              <a:rPr lang="ar-DZ" sz="2000" b="1" dirty="0" smtClean="0"/>
              <a:t>الرصد </a:t>
            </a:r>
            <a:r>
              <a:rPr lang="ar-DZ" sz="2000" b="1" dirty="0"/>
              <a:t>المنتظم (شهريًا إلى مرتين شهريًا) لأعداد الطيور المائية في عدد من المواقع </a:t>
            </a:r>
            <a:r>
              <a:rPr lang="ar-DZ" sz="2000" b="1" dirty="0" err="1"/>
              <a:t>التجريبيةمراقبة</a:t>
            </a:r>
            <a:r>
              <a:rPr lang="ar-DZ" sz="2000" b="1" dirty="0"/>
              <a:t> تكاثر طائر الفلامنغو </a:t>
            </a:r>
            <a:r>
              <a:rPr lang="ar-DZ" sz="2000" b="1" dirty="0" smtClean="0"/>
              <a:t>الوردي</a:t>
            </a:r>
            <a:endParaRPr lang="fr-FR" sz="2000" b="1" dirty="0" smtClean="0"/>
          </a:p>
          <a:p>
            <a:pPr lvl="0" algn="just" rtl="1">
              <a:buFont typeface="Wingdings" panose="05000000000000000000" pitchFamily="2" charset="2"/>
              <a:buChar char="ü"/>
            </a:pPr>
            <a:r>
              <a:rPr lang="ar-DZ" sz="2000" b="1" dirty="0" smtClean="0"/>
              <a:t>الرصد </a:t>
            </a:r>
            <a:r>
              <a:rPr lang="ar-DZ" sz="2000" b="1" dirty="0"/>
              <a:t>الاجتماعي والاقتصادي</a:t>
            </a:r>
            <a:endParaRPr 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325148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91503" y="260616"/>
            <a:ext cx="6009861" cy="496956"/>
          </a:xfrm>
        </p:spPr>
        <p:txBody>
          <a:bodyPr>
            <a:normAutofit/>
          </a:bodyPr>
          <a:lstStyle/>
          <a:p>
            <a:pPr marL="268288" indent="-268288" algn="r" rtl="1">
              <a:buFont typeface="Wingdings" panose="05000000000000000000" pitchFamily="2" charset="2"/>
              <a:buChar char="ü"/>
            </a:pPr>
            <a:r>
              <a:rPr lang="ar-DZ" sz="2400" b="1" dirty="0">
                <a:latin typeface="+mn-lt"/>
              </a:rPr>
              <a:t>مراقبة الجودة الفيزيائية والكيميائية للمياه </a:t>
            </a:r>
            <a:endParaRPr lang="fr-FR" sz="2400" b="1" dirty="0">
              <a:latin typeface="+mn-lt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12" y="1106168"/>
            <a:ext cx="11419963" cy="515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8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76" y="1321904"/>
            <a:ext cx="11627448" cy="497950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866267" y="136428"/>
            <a:ext cx="115343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lvl="0" indent="-268288" algn="just" rtl="1">
              <a:buFont typeface="Wingdings" panose="05000000000000000000" pitchFamily="2" charset="2"/>
              <a:buChar char="ü"/>
            </a:pPr>
            <a:r>
              <a:rPr lang="ar-DZ" sz="2400" b="1" dirty="0"/>
              <a:t>التعدادات الشتوية المتعددة السنوات للطيور المائية </a:t>
            </a:r>
            <a:endParaRPr lang="fr-FR" sz="2400" b="1" dirty="0" smtClean="0"/>
          </a:p>
          <a:p>
            <a:pPr lvl="0" algn="just" rtl="1"/>
            <a:r>
              <a:rPr lang="ar-DZ" sz="2400" b="1" dirty="0"/>
              <a:t>	(37 موقعًا معنيًا + مواقع أخرى تم مسحها حديثًا منذ عام 2021)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90235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91" y="1186116"/>
            <a:ext cx="11977559" cy="503578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239154" y="593385"/>
            <a:ext cx="8285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ar-DZ" sz="2400" b="1" dirty="0"/>
              <a:t>رصد تعداد الطيور المائية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188808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90" y="873848"/>
            <a:ext cx="11875110" cy="421661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2217" y="2812774"/>
            <a:ext cx="10571620" cy="387626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256389" y="255480"/>
            <a:ext cx="34437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rtl="1">
              <a:buFont typeface="Wingdings" panose="05000000000000000000" pitchFamily="2" charset="2"/>
              <a:buChar char="ü"/>
            </a:pPr>
            <a:r>
              <a:rPr lang="ar-DZ" sz="2400" b="1" dirty="0"/>
              <a:t>الرصد الاجتماعي والاقتصادي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351779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688462"/>
            <a:ext cx="9725164" cy="718240"/>
          </a:xfrm>
        </p:spPr>
        <p:txBody>
          <a:bodyPr>
            <a:normAutofit/>
          </a:bodyPr>
          <a:lstStyle/>
          <a:p>
            <a:pPr algn="ctr"/>
            <a:r>
              <a:rPr lang="ar-DZ" sz="3200" b="1" dirty="0">
                <a:latin typeface="+mn-lt"/>
              </a:rPr>
              <a:t>2. تنسيق تخزين البيانات والوسائط </a:t>
            </a:r>
            <a:endParaRPr lang="fr-FR" sz="3200" b="1" dirty="0">
              <a:latin typeface="+mn-lt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3818" y="1497141"/>
            <a:ext cx="10959547" cy="1292781"/>
          </a:xfrm>
        </p:spPr>
        <p:txBody>
          <a:bodyPr>
            <a:noAutofit/>
          </a:bodyPr>
          <a:lstStyle/>
          <a:p>
            <a:pPr algn="just" rtl="1"/>
            <a:r>
              <a:rPr lang="ar-DZ" sz="2400" b="1" dirty="0"/>
              <a:t>موارد رسم </a:t>
            </a:r>
            <a:r>
              <a:rPr lang="ar-DZ" sz="2400" b="1" dirty="0" smtClean="0"/>
              <a:t>الخرائط</a:t>
            </a:r>
            <a:endParaRPr lang="fr-FR" sz="2400" b="1" dirty="0" smtClean="0"/>
          </a:p>
          <a:p>
            <a:pPr algn="just" rtl="1"/>
            <a:r>
              <a:rPr lang="ar-DZ" sz="2400" b="1" dirty="0" smtClean="0"/>
              <a:t>مكتبة </a:t>
            </a:r>
            <a:r>
              <a:rPr lang="ar-DZ" sz="2400" b="1" dirty="0"/>
              <a:t>الصور وأفلام الفيديو </a:t>
            </a:r>
            <a:r>
              <a:rPr lang="ar-DZ" sz="2400" b="1" dirty="0" smtClean="0"/>
              <a:t>الوثائقية</a:t>
            </a:r>
            <a:endParaRPr lang="fr-FR" sz="2400" b="1" dirty="0" smtClean="0"/>
          </a:p>
          <a:p>
            <a:pPr algn="just" rtl="1"/>
            <a:r>
              <a:rPr lang="ar-DZ" sz="2400" b="1" dirty="0" smtClean="0"/>
              <a:t>المجموعات </a:t>
            </a:r>
            <a:r>
              <a:rPr lang="ar-DZ" sz="2400" b="1" dirty="0"/>
              <a:t>(المعشبات ومجموعات اللافقاريات والفقاريات والبيض والريش وغيرها)</a:t>
            </a:r>
            <a:endParaRPr lang="fr-FR" sz="2400" b="1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69849" y="3634645"/>
            <a:ext cx="2514993" cy="188624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77529" y="3573973"/>
            <a:ext cx="2676784" cy="200758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24941" y="3670495"/>
            <a:ext cx="2801786" cy="210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280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6639" y="634850"/>
            <a:ext cx="11638721" cy="728179"/>
          </a:xfrm>
        </p:spPr>
        <p:txBody>
          <a:bodyPr>
            <a:noAutofit/>
          </a:bodyPr>
          <a:lstStyle/>
          <a:p>
            <a:pPr algn="ctr" rtl="1"/>
            <a:r>
              <a:rPr lang="ar-DZ" sz="2800" b="1" dirty="0">
                <a:latin typeface="+mn-lt"/>
              </a:rPr>
              <a:t>3. كيف يمكن مقارنة ذلك بما كان مخططاً له في الأصل؟ </a:t>
            </a:r>
            <a:r>
              <a:rPr lang="fr-FR" sz="2800" b="1" dirty="0" smtClean="0">
                <a:latin typeface="+mn-lt"/>
              </a:rPr>
              <a:t/>
            </a:r>
            <a:br>
              <a:rPr lang="fr-FR" sz="2800" b="1" dirty="0" smtClean="0">
                <a:latin typeface="+mn-lt"/>
              </a:rPr>
            </a:br>
            <a:r>
              <a:rPr lang="ar-DZ" sz="2800" b="1" dirty="0" smtClean="0">
                <a:latin typeface="+mn-lt"/>
              </a:rPr>
              <a:t>(</a:t>
            </a:r>
            <a:r>
              <a:rPr lang="ar-DZ" sz="2800" b="1" dirty="0">
                <a:latin typeface="+mn-lt"/>
              </a:rPr>
              <a:t>باتباع الخطوات الـ 16 في إعداد منظمة العمل العالمي، بما في ذلك المؤشرات وقواعد البيانات)</a:t>
            </a:r>
            <a:endParaRPr lang="fr-FR" sz="2200" dirty="0">
              <a:latin typeface="+mn-lt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6226" y="1726234"/>
            <a:ext cx="10959548" cy="4853470"/>
          </a:xfrm>
        </p:spPr>
        <p:txBody>
          <a:bodyPr>
            <a:normAutofit/>
          </a:bodyPr>
          <a:lstStyle/>
          <a:p>
            <a:pPr algn="just" rtl="1">
              <a:buFont typeface="Wingdings" panose="05000000000000000000" pitchFamily="2" charset="2"/>
              <a:buChar char="ü"/>
            </a:pPr>
            <a:r>
              <a:rPr lang="ar-DZ" sz="2000" b="1" dirty="0"/>
              <a:t>المناخ (درجة الحرارة والأمطار</a:t>
            </a:r>
            <a:r>
              <a:rPr lang="ar-DZ" sz="2000" b="1" dirty="0" smtClean="0"/>
              <a:t>)</a:t>
            </a:r>
            <a:endParaRPr lang="fr-FR" sz="2000" b="1" dirty="0" smtClean="0"/>
          </a:p>
          <a:p>
            <a:pPr algn="just" rtl="1">
              <a:buFont typeface="Wingdings" panose="05000000000000000000" pitchFamily="2" charset="2"/>
              <a:buChar char="ü"/>
            </a:pPr>
            <a:r>
              <a:rPr lang="ar-DZ" sz="2000" b="1" dirty="0" smtClean="0"/>
              <a:t>المياه</a:t>
            </a:r>
            <a:r>
              <a:rPr lang="ar-DZ" sz="2000" b="1" dirty="0"/>
              <a:t>: العمق والملوحة والنترات </a:t>
            </a:r>
            <a:r>
              <a:rPr lang="ar-DZ" sz="2000" b="1" dirty="0" smtClean="0"/>
              <a:t>والنتريت</a:t>
            </a:r>
            <a:endParaRPr lang="fr-FR" sz="2000" b="1" dirty="0" smtClean="0"/>
          </a:p>
          <a:p>
            <a:pPr algn="just" rtl="1">
              <a:buFont typeface="Wingdings" panose="05000000000000000000" pitchFamily="2" charset="2"/>
              <a:buChar char="ü"/>
            </a:pPr>
            <a:r>
              <a:rPr lang="ar-DZ" sz="2000" b="1" dirty="0" err="1" smtClean="0"/>
              <a:t>اتتقييم</a:t>
            </a:r>
            <a:r>
              <a:rPr lang="ar-DZ" sz="2000" b="1" dirty="0" smtClean="0"/>
              <a:t> </a:t>
            </a:r>
            <a:r>
              <a:rPr lang="ar-DZ" sz="2000" b="1" dirty="0"/>
              <a:t>ومراقبة استخدام الأراضي (رسم الخرائط ونظم المعلومات الجغرافية</a:t>
            </a:r>
            <a:r>
              <a:rPr lang="ar-DZ" sz="2000" b="1" dirty="0" smtClean="0"/>
              <a:t>)</a:t>
            </a:r>
            <a:endParaRPr lang="fr-FR" sz="2000" b="1" dirty="0" smtClean="0"/>
          </a:p>
          <a:p>
            <a:pPr algn="just" rtl="1">
              <a:buFont typeface="Wingdings" panose="05000000000000000000" pitchFamily="2" charset="2"/>
              <a:buChar char="ü"/>
            </a:pPr>
            <a:r>
              <a:rPr lang="ar-DZ" sz="2000" b="1" dirty="0" smtClean="0"/>
              <a:t>أخذ </a:t>
            </a:r>
            <a:r>
              <a:rPr lang="ar-DZ" sz="2000" b="1" dirty="0"/>
              <a:t>العينات وتحليل التنوع البيولوجي (النباتات والحيوانات والموائل) في الموقع </a:t>
            </a:r>
            <a:r>
              <a:rPr lang="ar-DZ" sz="2000" b="1" dirty="0" err="1" smtClean="0"/>
              <a:t>والمختب</a:t>
            </a:r>
            <a:endParaRPr lang="fr-FR" sz="2000" b="1" dirty="0" smtClean="0"/>
          </a:p>
          <a:p>
            <a:pPr algn="just" rtl="1">
              <a:buFont typeface="Wingdings" panose="05000000000000000000" pitchFamily="2" charset="2"/>
              <a:buChar char="ü"/>
            </a:pPr>
            <a:r>
              <a:rPr lang="ar-DZ" sz="2000" b="1" dirty="0" err="1" smtClean="0"/>
              <a:t>رمسوحات</a:t>
            </a:r>
            <a:r>
              <a:rPr lang="ar-DZ" sz="2000" b="1" dirty="0" smtClean="0"/>
              <a:t> </a:t>
            </a:r>
            <a:r>
              <a:rPr lang="ar-DZ" sz="2000" b="1" dirty="0"/>
              <a:t>الطيور المائية الشتوية وتكاثر الطيور المائية تكاثر طيور الفلامنجو </a:t>
            </a:r>
            <a:r>
              <a:rPr lang="ar-DZ" sz="2000" b="1" dirty="0" smtClean="0"/>
              <a:t>المتكاثرة</a:t>
            </a:r>
            <a:endParaRPr lang="fr-FR" sz="2000" b="1" dirty="0" smtClean="0"/>
          </a:p>
          <a:p>
            <a:pPr algn="just" rtl="1">
              <a:buFont typeface="Wingdings" panose="05000000000000000000" pitchFamily="2" charset="2"/>
              <a:buChar char="ü"/>
            </a:pPr>
            <a:r>
              <a:rPr lang="ar-DZ" sz="2000" b="1" dirty="0" smtClean="0"/>
              <a:t>تحديد </a:t>
            </a:r>
            <a:r>
              <a:rPr lang="ar-DZ" sz="2000" b="1" dirty="0"/>
              <a:t>كمية المساحات المزروعة وأعداد </a:t>
            </a:r>
            <a:r>
              <a:rPr lang="ar-DZ" sz="2000" b="1" dirty="0" smtClean="0"/>
              <a:t>الماشية</a:t>
            </a:r>
            <a:endParaRPr lang="fr-FR" sz="2000" b="1" dirty="0" smtClean="0"/>
          </a:p>
          <a:p>
            <a:pPr algn="just" rtl="1">
              <a:buFont typeface="Wingdings" panose="05000000000000000000" pitchFamily="2" charset="2"/>
              <a:buChar char="ü"/>
            </a:pPr>
            <a:r>
              <a:rPr lang="ar-DZ" sz="2000" b="1" dirty="0" err="1" smtClean="0"/>
              <a:t>المسوحات</a:t>
            </a:r>
            <a:r>
              <a:rPr lang="ar-DZ" sz="2000" b="1" dirty="0" smtClean="0"/>
              <a:t> </a:t>
            </a:r>
            <a:r>
              <a:rPr lang="ar-DZ" sz="2000" b="1" dirty="0"/>
              <a:t>الاجتماعية </a:t>
            </a:r>
            <a:r>
              <a:rPr lang="ar-DZ" sz="2000" b="1" dirty="0" smtClean="0"/>
              <a:t>والاقتصادية</a:t>
            </a:r>
            <a:endParaRPr lang="fr-FR" sz="2000" b="1" dirty="0" smtClean="0"/>
          </a:p>
          <a:p>
            <a:pPr algn="just" rtl="1">
              <a:buFont typeface="Wingdings" panose="05000000000000000000" pitchFamily="2" charset="2"/>
              <a:buChar char="ü"/>
            </a:pPr>
            <a:endParaRPr lang="fr-FR" sz="2000" b="1" dirty="0"/>
          </a:p>
          <a:p>
            <a:pPr marL="0" indent="0" algn="just" rtl="1">
              <a:buNone/>
            </a:pPr>
            <a:r>
              <a:rPr lang="ar-DZ" sz="2000" b="1" dirty="0" smtClean="0"/>
              <a:t>تقتصر </a:t>
            </a:r>
            <a:r>
              <a:rPr lang="ar-DZ" sz="2000" b="1" dirty="0"/>
              <a:t>البيانات التي تم الحصول عليها على الأراضي الرطبة الرئيسية للمجمع (10 مواقع </a:t>
            </a:r>
            <a:r>
              <a:rPr lang="ar-DZ" sz="2000" b="1" dirty="0" err="1"/>
              <a:t>رامسار</a:t>
            </a:r>
            <a:r>
              <a:rPr lang="ar-DZ" sz="2000" b="1" dirty="0"/>
              <a:t> و3 مواقع تجريبية وفقاً لتدرج الملوحة) </a:t>
            </a:r>
            <a:r>
              <a:rPr lang="ar-DZ" sz="2000" b="1" dirty="0">
                <a:solidFill>
                  <a:srgbClr val="FF0000"/>
                </a:solidFill>
              </a:rPr>
              <a:t>وينبغي توسيع نطاقها لتشمل عدداً أكبر من المواقع</a:t>
            </a:r>
            <a:r>
              <a:rPr lang="ar-DZ" sz="2000" b="1" dirty="0" smtClean="0"/>
              <a:t>.</a:t>
            </a:r>
            <a:endParaRPr lang="fr-FR" sz="2000" b="1" dirty="0" smtClean="0"/>
          </a:p>
          <a:p>
            <a:pPr marL="0" indent="0" algn="just" rtl="1">
              <a:buNone/>
            </a:pPr>
            <a:endParaRPr lang="fr-FR" sz="2000" b="1" dirty="0"/>
          </a:p>
          <a:p>
            <a:pPr marL="0" indent="0" algn="just" rtl="1">
              <a:buNone/>
            </a:pPr>
            <a:r>
              <a:rPr lang="ar-DZ" sz="2000" b="1" dirty="0" smtClean="0">
                <a:solidFill>
                  <a:srgbClr val="FF0000"/>
                </a:solidFill>
              </a:rPr>
              <a:t>وقد </a:t>
            </a:r>
            <a:r>
              <a:rPr lang="ar-DZ" sz="2000" b="1" dirty="0">
                <a:solidFill>
                  <a:srgbClr val="FF0000"/>
                </a:solidFill>
              </a:rPr>
              <a:t>حال الافتقار إلى الموارد المادية والمالية، وقبل كل شيء الموارد البشرية (الخبراء) دون تنفيذ أنشطة المرصد المخطط لها</a:t>
            </a:r>
            <a:r>
              <a:rPr lang="ar-DZ" sz="2000" b="1" dirty="0"/>
              <a:t>.</a:t>
            </a:r>
            <a:endParaRPr 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172309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2042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94436" y="1987934"/>
            <a:ext cx="7245627" cy="1325563"/>
          </a:xfrm>
        </p:spPr>
        <p:txBody>
          <a:bodyPr>
            <a:noAutofit/>
          </a:bodyPr>
          <a:lstStyle/>
          <a:p>
            <a:r>
              <a:rPr lang="ar-DZ" sz="5400" b="1" i="1" dirty="0">
                <a:solidFill>
                  <a:srgbClr val="FF0000"/>
                </a:solidFill>
              </a:rPr>
              <a:t>شكراً لاهتمامكم</a:t>
            </a:r>
            <a:endParaRPr lang="fr-FR" sz="4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67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1039061" cy="4351338"/>
          </a:xfrm>
        </p:spPr>
        <p:txBody>
          <a:bodyPr/>
          <a:lstStyle/>
          <a:p>
            <a:pPr marL="357188" indent="-357188" algn="r" rtl="1">
              <a:lnSpc>
                <a:spcPct val="200000"/>
              </a:lnSpc>
              <a:buAutoNum type="arabicPeriod"/>
            </a:pPr>
            <a:r>
              <a:rPr lang="ar-DZ" sz="2400" b="1" dirty="0"/>
              <a:t>البيانات التي تم الحصول </a:t>
            </a:r>
            <a:r>
              <a:rPr lang="ar-DZ" sz="2400" b="1" dirty="0" err="1"/>
              <a:t>عليهاالبيانات</a:t>
            </a:r>
            <a:r>
              <a:rPr lang="ar-DZ" sz="2400" b="1" dirty="0"/>
              <a:t> </a:t>
            </a:r>
            <a:r>
              <a:rPr lang="ar-DZ" sz="2400" b="1" dirty="0" smtClean="0"/>
              <a:t>الأساسية</a:t>
            </a:r>
            <a:endParaRPr lang="fr-FR" sz="2400" b="1" dirty="0" smtClean="0"/>
          </a:p>
          <a:p>
            <a:pPr marL="357188" indent="-357188" algn="r" rtl="1">
              <a:lnSpc>
                <a:spcPct val="200000"/>
              </a:lnSpc>
              <a:buAutoNum type="arabicPeriod"/>
            </a:pPr>
            <a:r>
              <a:rPr lang="ar-DZ" sz="2400" b="1" dirty="0" smtClean="0"/>
              <a:t>بيانات </a:t>
            </a:r>
            <a:r>
              <a:rPr lang="ar-DZ" sz="2400" b="1" dirty="0"/>
              <a:t>الرصد المنتظمة/المعيارية </a:t>
            </a:r>
            <a:r>
              <a:rPr lang="ar-DZ" sz="2400" b="1" dirty="0" smtClean="0"/>
              <a:t>2</a:t>
            </a:r>
            <a:endParaRPr lang="fr-FR" sz="2400" b="1" dirty="0" smtClean="0"/>
          </a:p>
          <a:p>
            <a:pPr marL="357188" indent="-357188" algn="r" rtl="1">
              <a:lnSpc>
                <a:spcPct val="200000"/>
              </a:lnSpc>
              <a:buAutoNum type="arabicPeriod"/>
            </a:pPr>
            <a:r>
              <a:rPr lang="ar-DZ" sz="2400" b="1" dirty="0" smtClean="0"/>
              <a:t>شكل </a:t>
            </a:r>
            <a:r>
              <a:rPr lang="ar-DZ" sz="2400" b="1" dirty="0"/>
              <a:t>تخزين البيانات </a:t>
            </a:r>
            <a:r>
              <a:rPr lang="ar-DZ" sz="2400" b="1" dirty="0" smtClean="0"/>
              <a:t>والوسائط3</a:t>
            </a:r>
            <a:endParaRPr lang="fr-FR" sz="2400" b="1" dirty="0" smtClean="0"/>
          </a:p>
          <a:p>
            <a:pPr marL="357188" indent="-357188" algn="r" rtl="1">
              <a:lnSpc>
                <a:spcPct val="200000"/>
              </a:lnSpc>
              <a:buAutoNum type="arabicPeriod"/>
            </a:pPr>
            <a:r>
              <a:rPr lang="ar-DZ" sz="2400" b="1" dirty="0" smtClean="0"/>
              <a:t>كيف </a:t>
            </a:r>
            <a:r>
              <a:rPr lang="ar-DZ" sz="2400" b="1" dirty="0"/>
              <a:t>يقارن ذلك بما تم التخطيط له في البداية؟</a:t>
            </a:r>
            <a:endParaRPr lang="fr-FR" b="1" dirty="0"/>
          </a:p>
        </p:txBody>
      </p:sp>
      <p:sp>
        <p:nvSpPr>
          <p:cNvPr id="4" name="ZoneTexte 3"/>
          <p:cNvSpPr txBox="1"/>
          <p:nvPr/>
        </p:nvSpPr>
        <p:spPr>
          <a:xfrm>
            <a:off x="3647659" y="675861"/>
            <a:ext cx="490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800" b="1" dirty="0"/>
              <a:t>ملخص العرض </a:t>
            </a:r>
            <a:r>
              <a:rPr lang="ar-DZ" sz="2800" b="1" dirty="0" err="1"/>
              <a:t>التقديمي</a:t>
            </a:r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135785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252617"/>
            <a:ext cx="10515600" cy="628788"/>
          </a:xfrm>
        </p:spPr>
        <p:txBody>
          <a:bodyPr>
            <a:normAutofit/>
          </a:bodyPr>
          <a:lstStyle/>
          <a:p>
            <a:pPr algn="ctr"/>
            <a:r>
              <a:rPr lang="ar-DZ" sz="3200" b="1" dirty="0">
                <a:latin typeface="+mn-lt"/>
              </a:rPr>
              <a:t>1. البيانات التي تم الحصول عليها</a:t>
            </a:r>
            <a:endParaRPr lang="fr-FR" sz="3200" b="1" dirty="0">
              <a:latin typeface="+mn-lt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6430" y="2044602"/>
            <a:ext cx="11272630" cy="4923043"/>
          </a:xfrm>
        </p:spPr>
        <p:txBody>
          <a:bodyPr>
            <a:noAutofit/>
          </a:bodyPr>
          <a:lstStyle/>
          <a:p>
            <a:pPr marL="0" lvl="1" indent="0" algn="just" rtl="1">
              <a:buNone/>
            </a:pPr>
            <a:r>
              <a:rPr lang="ar-DZ" b="1" dirty="0"/>
              <a:t>خرائط البيانات الأساسية : الموقع، علم التربة، الجيولوجيا، الجيولوجيا، المناخ، استخدام الأراضي، إلخ</a:t>
            </a:r>
            <a:r>
              <a:rPr lang="ar-DZ" b="1" dirty="0" smtClean="0"/>
              <a:t>.</a:t>
            </a:r>
            <a:endParaRPr lang="fr-FR" b="1" dirty="0" smtClean="0"/>
          </a:p>
          <a:p>
            <a:pPr marL="0" lvl="1" indent="0" algn="just" rtl="1">
              <a:buNone/>
            </a:pPr>
            <a:r>
              <a:rPr lang="ar-DZ" b="1" dirty="0" smtClean="0"/>
              <a:t> </a:t>
            </a:r>
            <a:r>
              <a:rPr lang="ar-DZ" b="1" dirty="0"/>
              <a:t>التنوع البيولوجي: قوائم الجرد والحالة الإيكولوجية الحيوية (التصنيف، التسميات، </a:t>
            </a:r>
            <a:r>
              <a:rPr lang="ar-DZ" b="1" dirty="0" err="1"/>
              <a:t>الفينولوجيا</a:t>
            </a:r>
            <a:r>
              <a:rPr lang="ar-DZ" b="1" dirty="0"/>
              <a:t>، التوزيع، الحماية، إلخ) </a:t>
            </a:r>
            <a:endParaRPr lang="fr-FR" b="1" dirty="0" smtClean="0"/>
          </a:p>
          <a:p>
            <a:pPr marL="0" lvl="1" indent="0" algn="just" rtl="1">
              <a:buNone/>
            </a:pPr>
            <a:endParaRPr lang="fr-FR" b="1" dirty="0" smtClean="0"/>
          </a:p>
          <a:p>
            <a:pPr marL="0" lvl="1" indent="0" algn="just" rtl="1">
              <a:buNone/>
            </a:pPr>
            <a:r>
              <a:rPr lang="ar-DZ" b="1" dirty="0" smtClean="0"/>
              <a:t>النباتات</a:t>
            </a:r>
            <a:r>
              <a:rPr lang="fr-FR" b="1" dirty="0" smtClean="0"/>
              <a:t> </a:t>
            </a:r>
            <a:r>
              <a:rPr lang="ar-DZ" b="1" dirty="0" smtClean="0"/>
              <a:t>الحيوانات اللافقارية</a:t>
            </a:r>
            <a:r>
              <a:rPr lang="fr-FR" b="1" dirty="0" smtClean="0"/>
              <a:t> </a:t>
            </a:r>
            <a:r>
              <a:rPr lang="ar-DZ" b="1" dirty="0" smtClean="0"/>
              <a:t>الطيور المائية</a:t>
            </a:r>
            <a:r>
              <a:rPr lang="fr-FR" b="1" dirty="0" smtClean="0"/>
              <a:t> </a:t>
            </a:r>
            <a:r>
              <a:rPr lang="ar-DZ" b="1" dirty="0" smtClean="0"/>
              <a:t>الفقاريات </a:t>
            </a:r>
            <a:r>
              <a:rPr lang="ar-DZ" b="1" dirty="0"/>
              <a:t>الأخرى (الأسماك، البرمائيات، الزواحف، </a:t>
            </a:r>
            <a:r>
              <a:rPr lang="ar-DZ" b="1" dirty="0" smtClean="0"/>
              <a:t>الثدييات)</a:t>
            </a:r>
            <a:endParaRPr lang="fr-FR" b="1" dirty="0" smtClean="0"/>
          </a:p>
          <a:p>
            <a:pPr marL="0" lvl="1" indent="0" algn="just" rtl="1">
              <a:buNone/>
            </a:pPr>
            <a:r>
              <a:rPr lang="ar-DZ" b="1" dirty="0" smtClean="0"/>
              <a:t>الموائل</a:t>
            </a:r>
            <a:r>
              <a:rPr lang="fr-FR" b="1" dirty="0" smtClean="0"/>
              <a:t> </a:t>
            </a:r>
            <a:r>
              <a:rPr lang="ar-DZ" b="1" dirty="0" smtClean="0"/>
              <a:t>قائمة </a:t>
            </a:r>
            <a:r>
              <a:rPr lang="ar-DZ" b="1" dirty="0"/>
              <a:t>مرجعية بالأشخاص والمنظمات (المنظمات غير الحكومية، المديرين والأشخاص ذوي الخبرة</a:t>
            </a:r>
            <a:r>
              <a:rPr lang="ar-DZ" b="1" dirty="0" smtClean="0"/>
              <a:t>)</a:t>
            </a:r>
            <a:endParaRPr lang="fr-FR" b="1" dirty="0" smtClean="0"/>
          </a:p>
          <a:p>
            <a:pPr marL="0" lvl="1" indent="0" algn="just" rtl="1">
              <a:buNone/>
            </a:pPr>
            <a:endParaRPr lang="fr-FR" b="1" dirty="0"/>
          </a:p>
          <a:p>
            <a:pPr marL="0" lvl="1" indent="0" algn="just" rtl="1">
              <a:buNone/>
            </a:pPr>
            <a:r>
              <a:rPr lang="ar-DZ" b="1" dirty="0" smtClean="0"/>
              <a:t>المراجع </a:t>
            </a:r>
            <a:r>
              <a:rPr lang="ar-DZ" b="1" dirty="0"/>
              <a:t>الببليوغرافية والوثائق الأخرى (المقالات العلمية، التقارير، الأطروحات، الأطروحات، إلخ) قائمة بالنصوص القانونية المرجعية</a:t>
            </a:r>
            <a:endParaRPr lang="fr-FR" sz="2000" b="1" dirty="0" smtClean="0">
              <a:solidFill>
                <a:srgbClr val="FF0000"/>
              </a:solidFill>
            </a:endParaRPr>
          </a:p>
          <a:p>
            <a:pPr lvl="0" algn="just"/>
            <a:endParaRPr lang="fr-FR" sz="2000" b="1" u="sng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29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08174" y="267427"/>
            <a:ext cx="4161183" cy="489640"/>
          </a:xfrm>
        </p:spPr>
        <p:txBody>
          <a:bodyPr>
            <a:noAutofit/>
          </a:bodyPr>
          <a:lstStyle/>
          <a:p>
            <a:pPr algn="ctr"/>
            <a:r>
              <a:rPr lang="ar-DZ" sz="2800" b="1" dirty="0">
                <a:latin typeface="+mn-lt"/>
              </a:rPr>
              <a:t>الجوانب المادية</a:t>
            </a:r>
            <a:endParaRPr lang="fr-FR" sz="2800" b="1" dirty="0">
              <a:latin typeface="+mn-lt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866" y="1488247"/>
            <a:ext cx="4681206" cy="314376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26" y="789804"/>
            <a:ext cx="4608208" cy="2693948"/>
          </a:xfrm>
          <a:prstGeom prst="rect">
            <a:avLst/>
          </a:prstGeom>
        </p:spPr>
      </p:pic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053" y="3427037"/>
            <a:ext cx="4641367" cy="3301671"/>
          </a:xfrm>
          <a:prstGeom prst="rect">
            <a:avLst/>
          </a:prstGeom>
        </p:spPr>
      </p:pic>
      <p:sp>
        <p:nvSpPr>
          <p:cNvPr id="7" name="Titre 1"/>
          <p:cNvSpPr txBox="1">
            <a:spLocks/>
          </p:cNvSpPr>
          <p:nvPr/>
        </p:nvSpPr>
        <p:spPr>
          <a:xfrm>
            <a:off x="523461" y="6120985"/>
            <a:ext cx="1561592" cy="489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DZ" sz="2000" b="1" dirty="0">
                <a:latin typeface="+mn-lt"/>
              </a:rPr>
              <a:t>الجغرافيا</a:t>
            </a:r>
            <a:endParaRPr lang="fr-FR" sz="2800" b="1" dirty="0">
              <a:latin typeface="+mn-lt"/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4970743" y="2473067"/>
            <a:ext cx="1755677" cy="489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DZ" sz="2000" b="1" dirty="0">
                <a:latin typeface="+mn-lt"/>
              </a:rPr>
              <a:t>التحديد</a:t>
            </a:r>
            <a:endParaRPr lang="fr-FR" sz="2800" b="1" dirty="0">
              <a:latin typeface="+mn-lt"/>
            </a:endParaRPr>
          </a:p>
        </p:txBody>
      </p:sp>
      <p:sp>
        <p:nvSpPr>
          <p:cNvPr id="9" name="Titre 1"/>
          <p:cNvSpPr txBox="1">
            <a:spLocks/>
          </p:cNvSpPr>
          <p:nvPr/>
        </p:nvSpPr>
        <p:spPr>
          <a:xfrm>
            <a:off x="8620538" y="4632013"/>
            <a:ext cx="1437861" cy="489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ar-DZ" sz="2000" b="1" dirty="0">
                <a:latin typeface="+mn-lt"/>
              </a:rPr>
              <a:t>علم </a:t>
            </a:r>
            <a:r>
              <a:rPr lang="ar-DZ" sz="2000" b="1" dirty="0" smtClean="0">
                <a:latin typeface="+mn-lt"/>
              </a:rPr>
              <a:t>التربة</a:t>
            </a:r>
            <a:endParaRPr lang="fr-FR" sz="20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5825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18" y="1497634"/>
            <a:ext cx="6679096" cy="311027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5397" y="1033668"/>
            <a:ext cx="4803375" cy="5014423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8328991" y="6122504"/>
            <a:ext cx="2653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b="1" dirty="0"/>
              <a:t>استخدام الأراضي</a:t>
            </a:r>
            <a:endParaRPr lang="fr-FR" b="1" dirty="0"/>
          </a:p>
        </p:txBody>
      </p:sp>
      <p:sp>
        <p:nvSpPr>
          <p:cNvPr id="12" name="ZoneTexte 11"/>
          <p:cNvSpPr txBox="1"/>
          <p:nvPr/>
        </p:nvSpPr>
        <p:spPr>
          <a:xfrm>
            <a:off x="2259497" y="4750904"/>
            <a:ext cx="1517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b="1" dirty="0"/>
              <a:t>الهيدرولوجيا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406170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70374" y="2732414"/>
            <a:ext cx="1408044" cy="309150"/>
          </a:xfrm>
        </p:spPr>
        <p:txBody>
          <a:bodyPr>
            <a:noAutofit/>
          </a:bodyPr>
          <a:lstStyle/>
          <a:p>
            <a:r>
              <a:rPr lang="ar-DZ" sz="2000" b="1" dirty="0">
                <a:latin typeface="+mn-lt"/>
              </a:rPr>
              <a:t>المناخ</a:t>
            </a:r>
            <a:endParaRPr lang="fr-FR" sz="2000" b="1" dirty="0">
              <a:latin typeface="+mn-lt"/>
            </a:endParaRPr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6343" y="3204221"/>
            <a:ext cx="8120551" cy="360300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039" y="0"/>
            <a:ext cx="6196335" cy="3188057"/>
          </a:xfrm>
          <a:prstGeom prst="rect">
            <a:avLst/>
          </a:prstGeom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2668184" y="6412512"/>
            <a:ext cx="1408044" cy="3091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DZ" sz="2000" b="1" dirty="0">
                <a:latin typeface="+mn-lt"/>
              </a:rPr>
              <a:t>الموائل</a:t>
            </a:r>
            <a:endParaRPr lang="fr-FR" sz="20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390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5963167" y="209664"/>
            <a:ext cx="32202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sz="2800" b="1" dirty="0"/>
              <a:t>النباتات</a:t>
            </a:r>
            <a:endParaRPr lang="fr-FR" sz="2800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742" y="805070"/>
            <a:ext cx="11443083" cy="4364887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1223" y="2941556"/>
            <a:ext cx="9175932" cy="3787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07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87" y="640127"/>
            <a:ext cx="10912626" cy="4989443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6367" y="2371987"/>
            <a:ext cx="7441503" cy="4138143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5305822" y="0"/>
            <a:ext cx="20375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sz="2800" b="1" dirty="0"/>
              <a:t>اللافقاريات</a:t>
            </a:r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408530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71" y="869724"/>
            <a:ext cx="11684601" cy="4540483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246" y="2298466"/>
            <a:ext cx="11221027" cy="4559534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5230820" y="228600"/>
            <a:ext cx="2176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sz="2800" b="1" dirty="0"/>
              <a:t>الطيور المائية</a:t>
            </a:r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97146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438</Words>
  <Application>Microsoft Office PowerPoint</Application>
  <PresentationFormat>Grand écran</PresentationFormat>
  <Paragraphs>56</Paragraphs>
  <Slides>19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Wingdings</vt:lpstr>
      <vt:lpstr>Thème Office</vt:lpstr>
      <vt:lpstr>البيانات التي تم الحصول عليها كجزء من تطوير مرصد سيبخات الأوراس للأراضي الرطبة. عبد الكريم سي بشيرANAO (الجزائر)</vt:lpstr>
      <vt:lpstr>Présentation PowerPoint</vt:lpstr>
      <vt:lpstr>1. البيانات التي تم الحصول عليها</vt:lpstr>
      <vt:lpstr>الجوانب المادية</vt:lpstr>
      <vt:lpstr>Présentation PowerPoint</vt:lpstr>
      <vt:lpstr>المناخ</vt:lpstr>
      <vt:lpstr>Présentation PowerPoint</vt:lpstr>
      <vt:lpstr>Présentation PowerPoint</vt:lpstr>
      <vt:lpstr>Présentation PowerPoint</vt:lpstr>
      <vt:lpstr>المراجع </vt:lpstr>
      <vt:lpstr>Présentation PowerPoint</vt:lpstr>
      <vt:lpstr>بيانات المراقبة المنتظمة/الموحدة </vt:lpstr>
      <vt:lpstr>مراقبة الجودة الفيزيائية والكيميائية للمياه </vt:lpstr>
      <vt:lpstr>Présentation PowerPoint</vt:lpstr>
      <vt:lpstr>Présentation PowerPoint</vt:lpstr>
      <vt:lpstr>Présentation PowerPoint</vt:lpstr>
      <vt:lpstr>2. تنسيق تخزين البيانات والوسائط </vt:lpstr>
      <vt:lpstr>3. كيف يمكن مقارنة ذلك بما كان مخططاً له في الأصل؟  (باتباع الخطوات الـ 16 في إعداد منظمة العمل العالمي، بما في ذلك المؤشرات وقواعد البيانات)</vt:lpstr>
      <vt:lpstr>شكراً لاهتمامكم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Si Bachir A.</dc:creator>
  <cp:lastModifiedBy>Reviewer </cp:lastModifiedBy>
  <cp:revision>32</cp:revision>
  <dcterms:created xsi:type="dcterms:W3CDTF">2024-06-02T10:01:40Z</dcterms:created>
  <dcterms:modified xsi:type="dcterms:W3CDTF">2025-02-28T12:43:02Z</dcterms:modified>
</cp:coreProperties>
</file>