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6" r:id="rId2"/>
    <p:sldId id="347" r:id="rId3"/>
    <p:sldId id="378" r:id="rId4"/>
    <p:sldId id="327" r:id="rId5"/>
    <p:sldId id="324" r:id="rId6"/>
    <p:sldId id="382" r:id="rId7"/>
    <p:sldId id="379" r:id="rId8"/>
    <p:sldId id="380" r:id="rId9"/>
    <p:sldId id="383" r:id="rId10"/>
    <p:sldId id="381" r:id="rId11"/>
    <p:sldId id="384" r:id="rId12"/>
    <p:sldId id="385" r:id="rId13"/>
  </p:sldIdLst>
  <p:sldSz cx="13444538" cy="7562850"/>
  <p:notesSz cx="6797675" cy="9926638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271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Texier" initials="AT" lastIdx="2" clrIdx="1">
    <p:extLst>
      <p:ext uri="{19B8F6BF-5375-455C-9EA6-DF929625EA0E}">
        <p15:presenceInfo xmlns:p15="http://schemas.microsoft.com/office/powerpoint/2012/main" userId="Alain Texi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187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66" autoAdjust="0"/>
    <p:restoredTop sz="95470"/>
  </p:normalViewPr>
  <p:slideViewPr>
    <p:cSldViewPr>
      <p:cViewPr varScale="1">
        <p:scale>
          <a:sx n="60" d="100"/>
          <a:sy n="60" d="100"/>
        </p:scale>
        <p:origin x="452" y="36"/>
      </p:cViewPr>
      <p:guideLst>
        <p:guide orient="horz" pos="2880"/>
        <p:guide pos="2716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35" d="100"/>
        <a:sy n="13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FA81D65-9BF6-FA44-A986-DD902D52BAF9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</dgm:pt>
    <dgm:pt modelId="{7CCC6697-3E0E-7842-9A82-9983231E6679}">
      <dgm:prSet phldrT="[Texte]"/>
      <dgm:spPr>
        <a:solidFill>
          <a:srgbClr val="829841">
            <a:alpha val="68000"/>
          </a:srgbClr>
        </a:solidFill>
        <a:ln w="63500">
          <a:solidFill>
            <a:schemeClr val="lt1">
              <a:hueOff val="0"/>
              <a:satOff val="0"/>
              <a:lumOff val="0"/>
            </a:schemeClr>
          </a:solidFill>
        </a:ln>
      </dgm:spPr>
      <dgm:t>
        <a:bodyPr/>
        <a:lstStyle/>
        <a:p>
          <a:r>
            <a:rPr lang="ar-DZ" b="0" dirty="0" smtClean="0">
              <a:solidFill>
                <a:schemeClr val="bg1"/>
              </a:solidFill>
            </a:rPr>
            <a:t>41 ممثلا</a:t>
          </a:r>
          <a:endParaRPr lang="fr-FR" b="0" dirty="0">
            <a:solidFill>
              <a:schemeClr val="bg1"/>
            </a:solidFill>
          </a:endParaRPr>
        </a:p>
      </dgm:t>
    </dgm:pt>
    <dgm:pt modelId="{A0B91714-2826-7F42-8BF7-66EF26EB9257}" type="parTrans" cxnId="{65F88EAA-C24F-AF4B-A3D1-D5F41566895E}">
      <dgm:prSet/>
      <dgm:spPr/>
      <dgm:t>
        <a:bodyPr/>
        <a:lstStyle/>
        <a:p>
          <a:endParaRPr lang="fr-FR"/>
        </a:p>
      </dgm:t>
    </dgm:pt>
    <dgm:pt modelId="{56C7BF2F-A8BD-1241-9270-648C7D14A12B}" type="sibTrans" cxnId="{65F88EAA-C24F-AF4B-A3D1-D5F41566895E}">
      <dgm:prSet/>
      <dgm:spPr/>
      <dgm:t>
        <a:bodyPr/>
        <a:lstStyle/>
        <a:p>
          <a:endParaRPr lang="fr-FR"/>
        </a:p>
      </dgm:t>
    </dgm:pt>
    <dgm:pt modelId="{103EF813-8329-7D42-A87A-595688479CCE}" type="pres">
      <dgm:prSet presAssocID="{EFA81D65-9BF6-FA44-A986-DD902D52BAF9}" presName="compositeShape" presStyleCnt="0">
        <dgm:presLayoutVars>
          <dgm:chMax val="7"/>
          <dgm:dir/>
          <dgm:resizeHandles val="exact"/>
        </dgm:presLayoutVars>
      </dgm:prSet>
      <dgm:spPr/>
    </dgm:pt>
    <dgm:pt modelId="{80EBCD4F-90EF-734C-9FBF-8D701E2A04B7}" type="pres">
      <dgm:prSet presAssocID="{7CCC6697-3E0E-7842-9A82-9983231E6679}" presName="circ1TxSh" presStyleLbl="vennNode1" presStyleIdx="0" presStyleCnt="1" custLinFactNeighborX="6026"/>
      <dgm:spPr/>
      <dgm:t>
        <a:bodyPr/>
        <a:lstStyle/>
        <a:p>
          <a:endParaRPr lang="fr-FR"/>
        </a:p>
      </dgm:t>
    </dgm:pt>
  </dgm:ptLst>
  <dgm:cxnLst>
    <dgm:cxn modelId="{0A2DC7C5-CAC3-1048-9C36-078A2A489576}" type="presOf" srcId="{7CCC6697-3E0E-7842-9A82-9983231E6679}" destId="{80EBCD4F-90EF-734C-9FBF-8D701E2A04B7}" srcOrd="0" destOrd="0" presId="urn:microsoft.com/office/officeart/2005/8/layout/venn1"/>
    <dgm:cxn modelId="{65F88EAA-C24F-AF4B-A3D1-D5F41566895E}" srcId="{EFA81D65-9BF6-FA44-A986-DD902D52BAF9}" destId="{7CCC6697-3E0E-7842-9A82-9983231E6679}" srcOrd="0" destOrd="0" parTransId="{A0B91714-2826-7F42-8BF7-66EF26EB9257}" sibTransId="{56C7BF2F-A8BD-1241-9270-648C7D14A12B}"/>
    <dgm:cxn modelId="{5E0AADE4-5F30-6640-9F2F-AB3185AA1950}" type="presOf" srcId="{EFA81D65-9BF6-FA44-A986-DD902D52BAF9}" destId="{103EF813-8329-7D42-A87A-595688479CCE}" srcOrd="0" destOrd="0" presId="urn:microsoft.com/office/officeart/2005/8/layout/venn1"/>
    <dgm:cxn modelId="{1A0D9757-BCB6-0241-9E32-2AB644ED99F8}" type="presParOf" srcId="{103EF813-8329-7D42-A87A-595688479CCE}" destId="{80EBCD4F-90EF-734C-9FBF-8D701E2A04B7}" srcOrd="0" destOrd="0" presId="urn:microsoft.com/office/officeart/2005/8/layout/venn1"/>
  </dgm:cxnLst>
  <dgm:bg>
    <a:noFill/>
  </dgm:bg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FA81D65-9BF6-FA44-A986-DD902D52BAF9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</dgm:pt>
    <dgm:pt modelId="{7CCC6697-3E0E-7842-9A82-9983231E6679}">
      <dgm:prSet phldrT="[Texte]"/>
      <dgm:spPr>
        <a:solidFill>
          <a:srgbClr val="829841">
            <a:alpha val="68000"/>
          </a:srgbClr>
        </a:solidFill>
        <a:ln w="63500">
          <a:solidFill>
            <a:schemeClr val="lt1">
              <a:hueOff val="0"/>
              <a:satOff val="0"/>
              <a:lumOff val="0"/>
            </a:schemeClr>
          </a:solidFill>
        </a:ln>
      </dgm:spPr>
      <dgm:t>
        <a:bodyPr/>
        <a:lstStyle/>
        <a:p>
          <a:r>
            <a:rPr lang="ar-DZ" b="0" dirty="0" smtClean="0">
              <a:solidFill>
                <a:schemeClr val="bg1"/>
              </a:solidFill>
            </a:rPr>
            <a:t>42 مؤشرا</a:t>
          </a:r>
          <a:endParaRPr lang="fr-FR" b="0" dirty="0">
            <a:solidFill>
              <a:schemeClr val="bg1"/>
            </a:solidFill>
          </a:endParaRPr>
        </a:p>
      </dgm:t>
    </dgm:pt>
    <dgm:pt modelId="{A0B91714-2826-7F42-8BF7-66EF26EB9257}" type="parTrans" cxnId="{65F88EAA-C24F-AF4B-A3D1-D5F41566895E}">
      <dgm:prSet/>
      <dgm:spPr/>
      <dgm:t>
        <a:bodyPr/>
        <a:lstStyle/>
        <a:p>
          <a:endParaRPr lang="fr-FR"/>
        </a:p>
      </dgm:t>
    </dgm:pt>
    <dgm:pt modelId="{56C7BF2F-A8BD-1241-9270-648C7D14A12B}" type="sibTrans" cxnId="{65F88EAA-C24F-AF4B-A3D1-D5F41566895E}">
      <dgm:prSet/>
      <dgm:spPr/>
      <dgm:t>
        <a:bodyPr/>
        <a:lstStyle/>
        <a:p>
          <a:endParaRPr lang="fr-FR"/>
        </a:p>
      </dgm:t>
    </dgm:pt>
    <dgm:pt modelId="{103EF813-8329-7D42-A87A-595688479CCE}" type="pres">
      <dgm:prSet presAssocID="{EFA81D65-9BF6-FA44-A986-DD902D52BAF9}" presName="compositeShape" presStyleCnt="0">
        <dgm:presLayoutVars>
          <dgm:chMax val="7"/>
          <dgm:dir/>
          <dgm:resizeHandles val="exact"/>
        </dgm:presLayoutVars>
      </dgm:prSet>
      <dgm:spPr/>
    </dgm:pt>
    <dgm:pt modelId="{80EBCD4F-90EF-734C-9FBF-8D701E2A04B7}" type="pres">
      <dgm:prSet presAssocID="{7CCC6697-3E0E-7842-9A82-9983231E6679}" presName="circ1TxSh" presStyleLbl="vennNode1" presStyleIdx="0" presStyleCnt="1" custLinFactNeighborX="6026"/>
      <dgm:spPr/>
      <dgm:t>
        <a:bodyPr/>
        <a:lstStyle/>
        <a:p>
          <a:endParaRPr lang="fr-FR"/>
        </a:p>
      </dgm:t>
    </dgm:pt>
  </dgm:ptLst>
  <dgm:cxnLst>
    <dgm:cxn modelId="{0A2DC7C5-CAC3-1048-9C36-078A2A489576}" type="presOf" srcId="{7CCC6697-3E0E-7842-9A82-9983231E6679}" destId="{80EBCD4F-90EF-734C-9FBF-8D701E2A04B7}" srcOrd="0" destOrd="0" presId="urn:microsoft.com/office/officeart/2005/8/layout/venn1"/>
    <dgm:cxn modelId="{65F88EAA-C24F-AF4B-A3D1-D5F41566895E}" srcId="{EFA81D65-9BF6-FA44-A986-DD902D52BAF9}" destId="{7CCC6697-3E0E-7842-9A82-9983231E6679}" srcOrd="0" destOrd="0" parTransId="{A0B91714-2826-7F42-8BF7-66EF26EB9257}" sibTransId="{56C7BF2F-A8BD-1241-9270-648C7D14A12B}"/>
    <dgm:cxn modelId="{5E0AADE4-5F30-6640-9F2F-AB3185AA1950}" type="presOf" srcId="{EFA81D65-9BF6-FA44-A986-DD902D52BAF9}" destId="{103EF813-8329-7D42-A87A-595688479CCE}" srcOrd="0" destOrd="0" presId="urn:microsoft.com/office/officeart/2005/8/layout/venn1"/>
    <dgm:cxn modelId="{1A0D9757-BCB6-0241-9E32-2AB644ED99F8}" type="presParOf" srcId="{103EF813-8329-7D42-A87A-595688479CCE}" destId="{80EBCD4F-90EF-734C-9FBF-8D701E2A04B7}" srcOrd="0" destOrd="0" presId="urn:microsoft.com/office/officeart/2005/8/layout/venn1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FDF487B-AE81-4843-83F4-89A504C069B1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C915F26D-A84F-41BC-BD50-4EFFEDC38187}">
      <dgm:prSet phldrT="[Texte]"/>
      <dgm:spPr/>
      <dgm:t>
        <a:bodyPr/>
        <a:lstStyle/>
        <a:p>
          <a:endParaRPr lang="fr-FR" dirty="0"/>
        </a:p>
      </dgm:t>
    </dgm:pt>
    <dgm:pt modelId="{E97FCB43-9EAB-4DF9-937E-3EB203C44703}" type="parTrans" cxnId="{6489F8C9-0500-4B26-A53D-4D5168B2BBE7}">
      <dgm:prSet/>
      <dgm:spPr/>
      <dgm:t>
        <a:bodyPr/>
        <a:lstStyle/>
        <a:p>
          <a:endParaRPr lang="fr-FR"/>
        </a:p>
      </dgm:t>
    </dgm:pt>
    <dgm:pt modelId="{54482F39-322F-4EE8-954B-E03DFA87FD84}" type="sibTrans" cxnId="{6489F8C9-0500-4B26-A53D-4D5168B2BBE7}">
      <dgm:prSet/>
      <dgm:spPr/>
      <dgm:t>
        <a:bodyPr/>
        <a:lstStyle/>
        <a:p>
          <a:endParaRPr lang="fr-FR"/>
        </a:p>
      </dgm:t>
    </dgm:pt>
    <dgm:pt modelId="{3F7404D4-ADB6-453F-8DEC-F80F1A0BB2E0}">
      <dgm:prSet phldrT="[Texte]"/>
      <dgm:spPr/>
      <dgm:t>
        <a:bodyPr/>
        <a:lstStyle/>
        <a:p>
          <a:endParaRPr lang="fr-FR" dirty="0"/>
        </a:p>
      </dgm:t>
    </dgm:pt>
    <dgm:pt modelId="{57C4EEA4-7FD5-4D1F-80E9-A0D6159A3510}" type="parTrans" cxnId="{4906063E-5932-4266-AED7-9FAB03D6CA67}">
      <dgm:prSet/>
      <dgm:spPr/>
      <dgm:t>
        <a:bodyPr/>
        <a:lstStyle/>
        <a:p>
          <a:endParaRPr lang="fr-FR"/>
        </a:p>
      </dgm:t>
    </dgm:pt>
    <dgm:pt modelId="{43E1816E-E7C7-44B8-9C18-9A0FA6CBD9B9}" type="sibTrans" cxnId="{4906063E-5932-4266-AED7-9FAB03D6CA67}">
      <dgm:prSet/>
      <dgm:spPr/>
      <dgm:t>
        <a:bodyPr/>
        <a:lstStyle/>
        <a:p>
          <a:endParaRPr lang="fr-FR"/>
        </a:p>
      </dgm:t>
    </dgm:pt>
    <dgm:pt modelId="{1B4B1865-CCFF-4EAF-8883-751CB604A2E5}">
      <dgm:prSet phldrT="[Texte]"/>
      <dgm:spPr/>
      <dgm:t>
        <a:bodyPr/>
        <a:lstStyle/>
        <a:p>
          <a:r>
            <a:rPr lang="ar-DZ" dirty="0" smtClean="0"/>
            <a:t>توقيع العقد النهائي</a:t>
          </a:r>
          <a:endParaRPr lang="fr-FR" dirty="0"/>
        </a:p>
      </dgm:t>
    </dgm:pt>
    <dgm:pt modelId="{2B0722B9-96EF-4431-80A2-FAF916A60AB2}" type="parTrans" cxnId="{5323B725-2495-465B-A7D6-F0D04DE1BF03}">
      <dgm:prSet/>
      <dgm:spPr/>
      <dgm:t>
        <a:bodyPr/>
        <a:lstStyle/>
        <a:p>
          <a:endParaRPr lang="fr-FR"/>
        </a:p>
      </dgm:t>
    </dgm:pt>
    <dgm:pt modelId="{D0905A74-EF0C-4F6D-A35B-F75308ED364F}" type="sibTrans" cxnId="{5323B725-2495-465B-A7D6-F0D04DE1BF03}">
      <dgm:prSet/>
      <dgm:spPr/>
      <dgm:t>
        <a:bodyPr/>
        <a:lstStyle/>
        <a:p>
          <a:endParaRPr lang="fr-FR"/>
        </a:p>
      </dgm:t>
    </dgm:pt>
    <dgm:pt modelId="{F921AFF0-56BF-40A9-8F40-BF7FCC863276}">
      <dgm:prSet/>
      <dgm:spPr/>
      <dgm:t>
        <a:bodyPr/>
        <a:lstStyle/>
        <a:p>
          <a:r>
            <a:rPr lang="ar-DZ" dirty="0" smtClean="0"/>
            <a:t>لجنة الإدارة والتقييم</a:t>
          </a:r>
          <a:endParaRPr lang="fr-FR" dirty="0"/>
        </a:p>
      </dgm:t>
    </dgm:pt>
    <dgm:pt modelId="{37E83763-59F6-43F6-B014-536551A0380E}" type="parTrans" cxnId="{AD7A8790-9258-434B-854A-129438AFB038}">
      <dgm:prSet/>
      <dgm:spPr/>
      <dgm:t>
        <a:bodyPr/>
        <a:lstStyle/>
        <a:p>
          <a:endParaRPr lang="fr-FR"/>
        </a:p>
      </dgm:t>
    </dgm:pt>
    <dgm:pt modelId="{874F8003-C60A-4F36-B813-4FA15FF088F5}" type="sibTrans" cxnId="{AD7A8790-9258-434B-854A-129438AFB038}">
      <dgm:prSet/>
      <dgm:spPr/>
      <dgm:t>
        <a:bodyPr/>
        <a:lstStyle/>
        <a:p>
          <a:endParaRPr lang="fr-FR"/>
        </a:p>
      </dgm:t>
    </dgm:pt>
    <dgm:pt modelId="{AB186C98-9502-4988-987B-44813919EE08}" type="pres">
      <dgm:prSet presAssocID="{FFDF487B-AE81-4843-83F4-89A504C069B1}" presName="CompostProcess" presStyleCnt="0">
        <dgm:presLayoutVars>
          <dgm:dir/>
          <dgm:resizeHandles val="exact"/>
        </dgm:presLayoutVars>
      </dgm:prSet>
      <dgm:spPr/>
    </dgm:pt>
    <dgm:pt modelId="{A52D680D-D168-4666-A9A6-2D3360C6730B}" type="pres">
      <dgm:prSet presAssocID="{FFDF487B-AE81-4843-83F4-89A504C069B1}" presName="arrow" presStyleLbl="bgShp" presStyleIdx="0" presStyleCn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</dgm:pt>
    <dgm:pt modelId="{7E8D97E6-B170-467C-9CE8-983FFA6DF454}" type="pres">
      <dgm:prSet presAssocID="{FFDF487B-AE81-4843-83F4-89A504C069B1}" presName="linearProcess" presStyleCnt="0"/>
      <dgm:spPr/>
    </dgm:pt>
    <dgm:pt modelId="{93757E07-60F5-4D01-BD2B-D38AC2E93A69}" type="pres">
      <dgm:prSet presAssocID="{C915F26D-A84F-41BC-BD50-4EFFEDC38187}" presName="textNode" presStyleLbl="node1" presStyleIdx="0" presStyleCnt="4" custScaleX="71869" custScaleY="67811" custLinFactNeighborX="19410" custLinFactNeighborY="70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9CDC235F-90B2-4131-8D01-692D5A1FD06F}" type="pres">
      <dgm:prSet presAssocID="{54482F39-322F-4EE8-954B-E03DFA87FD84}" presName="sibTrans" presStyleCnt="0"/>
      <dgm:spPr/>
    </dgm:pt>
    <dgm:pt modelId="{ED5C15E0-938C-4755-85A1-2AD8731E851B}" type="pres">
      <dgm:prSet presAssocID="{3F7404D4-ADB6-453F-8DEC-F80F1A0BB2E0}" presName="textNode" presStyleLbl="node1" presStyleIdx="1" presStyleCnt="4" custScaleX="82457" custScaleY="6781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3A24D99F-422E-4E3E-9D18-171219D9FA32}" type="pres">
      <dgm:prSet presAssocID="{43E1816E-E7C7-44B8-9C18-9A0FA6CBD9B9}" presName="sibTrans" presStyleCnt="0"/>
      <dgm:spPr/>
    </dgm:pt>
    <dgm:pt modelId="{EB8ECA63-3579-452C-AD74-37AB61BDB178}" type="pres">
      <dgm:prSet presAssocID="{1B4B1865-CCFF-4EAF-8883-751CB604A2E5}" presName="textNode" presStyleLbl="node1" presStyleIdx="2" presStyleCnt="4" custScaleX="88226" custScaleY="6781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6C3AEED6-9E6E-4276-B575-8F508E94F36B}" type="pres">
      <dgm:prSet presAssocID="{D0905A74-EF0C-4F6D-A35B-F75308ED364F}" presName="sibTrans" presStyleCnt="0"/>
      <dgm:spPr/>
    </dgm:pt>
    <dgm:pt modelId="{8469DC8A-C60F-4317-B781-5079D1EC3EA7}" type="pres">
      <dgm:prSet presAssocID="{F921AFF0-56BF-40A9-8F40-BF7FCC863276}" presName="textNode" presStyleLbl="node1" presStyleIdx="3" presStyleCnt="4" custScaleX="73099" custScaleY="6314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B05D759A-D533-41C6-9161-A36A45D1864D}" type="presOf" srcId="{1B4B1865-CCFF-4EAF-8883-751CB604A2E5}" destId="{EB8ECA63-3579-452C-AD74-37AB61BDB178}" srcOrd="0" destOrd="0" presId="urn:microsoft.com/office/officeart/2005/8/layout/hProcess9"/>
    <dgm:cxn modelId="{4906063E-5932-4266-AED7-9FAB03D6CA67}" srcId="{FFDF487B-AE81-4843-83F4-89A504C069B1}" destId="{3F7404D4-ADB6-453F-8DEC-F80F1A0BB2E0}" srcOrd="1" destOrd="0" parTransId="{57C4EEA4-7FD5-4D1F-80E9-A0D6159A3510}" sibTransId="{43E1816E-E7C7-44B8-9C18-9A0FA6CBD9B9}"/>
    <dgm:cxn modelId="{5323B725-2495-465B-A7D6-F0D04DE1BF03}" srcId="{FFDF487B-AE81-4843-83F4-89A504C069B1}" destId="{1B4B1865-CCFF-4EAF-8883-751CB604A2E5}" srcOrd="2" destOrd="0" parTransId="{2B0722B9-96EF-4431-80A2-FAF916A60AB2}" sibTransId="{D0905A74-EF0C-4F6D-A35B-F75308ED364F}"/>
    <dgm:cxn modelId="{626B734E-E6B5-467A-927E-687F6C082E13}" type="presOf" srcId="{FFDF487B-AE81-4843-83F4-89A504C069B1}" destId="{AB186C98-9502-4988-987B-44813919EE08}" srcOrd="0" destOrd="0" presId="urn:microsoft.com/office/officeart/2005/8/layout/hProcess9"/>
    <dgm:cxn modelId="{109D2CC7-7F0A-4724-ACA4-CB815FD6A593}" type="presOf" srcId="{F921AFF0-56BF-40A9-8F40-BF7FCC863276}" destId="{8469DC8A-C60F-4317-B781-5079D1EC3EA7}" srcOrd="0" destOrd="0" presId="urn:microsoft.com/office/officeart/2005/8/layout/hProcess9"/>
    <dgm:cxn modelId="{AD7A8790-9258-434B-854A-129438AFB038}" srcId="{FFDF487B-AE81-4843-83F4-89A504C069B1}" destId="{F921AFF0-56BF-40A9-8F40-BF7FCC863276}" srcOrd="3" destOrd="0" parTransId="{37E83763-59F6-43F6-B014-536551A0380E}" sibTransId="{874F8003-C60A-4F36-B813-4FA15FF088F5}"/>
    <dgm:cxn modelId="{6489F8C9-0500-4B26-A53D-4D5168B2BBE7}" srcId="{FFDF487B-AE81-4843-83F4-89A504C069B1}" destId="{C915F26D-A84F-41BC-BD50-4EFFEDC38187}" srcOrd="0" destOrd="0" parTransId="{E97FCB43-9EAB-4DF9-937E-3EB203C44703}" sibTransId="{54482F39-322F-4EE8-954B-E03DFA87FD84}"/>
    <dgm:cxn modelId="{67097898-923B-4683-A208-92D5D1445170}" type="presOf" srcId="{C915F26D-A84F-41BC-BD50-4EFFEDC38187}" destId="{93757E07-60F5-4D01-BD2B-D38AC2E93A69}" srcOrd="0" destOrd="0" presId="urn:microsoft.com/office/officeart/2005/8/layout/hProcess9"/>
    <dgm:cxn modelId="{8A4F66CE-C450-4B6C-82DF-5FAB45ED05E0}" type="presOf" srcId="{3F7404D4-ADB6-453F-8DEC-F80F1A0BB2E0}" destId="{ED5C15E0-938C-4755-85A1-2AD8731E851B}" srcOrd="0" destOrd="0" presId="urn:microsoft.com/office/officeart/2005/8/layout/hProcess9"/>
    <dgm:cxn modelId="{8DFA19C8-7B02-4256-BA55-866F8EFA51F1}" type="presParOf" srcId="{AB186C98-9502-4988-987B-44813919EE08}" destId="{A52D680D-D168-4666-A9A6-2D3360C6730B}" srcOrd="0" destOrd="0" presId="urn:microsoft.com/office/officeart/2005/8/layout/hProcess9"/>
    <dgm:cxn modelId="{C16F4F88-D3F2-48CE-9137-590381DE47D4}" type="presParOf" srcId="{AB186C98-9502-4988-987B-44813919EE08}" destId="{7E8D97E6-B170-467C-9CE8-983FFA6DF454}" srcOrd="1" destOrd="0" presId="urn:microsoft.com/office/officeart/2005/8/layout/hProcess9"/>
    <dgm:cxn modelId="{EB0DDA9B-EC4C-4950-9E78-BA35D9011AEA}" type="presParOf" srcId="{7E8D97E6-B170-467C-9CE8-983FFA6DF454}" destId="{93757E07-60F5-4D01-BD2B-D38AC2E93A69}" srcOrd="0" destOrd="0" presId="urn:microsoft.com/office/officeart/2005/8/layout/hProcess9"/>
    <dgm:cxn modelId="{B975A14E-13A1-47AC-8834-5820996F2646}" type="presParOf" srcId="{7E8D97E6-B170-467C-9CE8-983FFA6DF454}" destId="{9CDC235F-90B2-4131-8D01-692D5A1FD06F}" srcOrd="1" destOrd="0" presId="urn:microsoft.com/office/officeart/2005/8/layout/hProcess9"/>
    <dgm:cxn modelId="{6B9F2B0E-2CE1-4B2C-8F56-A735249AA412}" type="presParOf" srcId="{7E8D97E6-B170-467C-9CE8-983FFA6DF454}" destId="{ED5C15E0-938C-4755-85A1-2AD8731E851B}" srcOrd="2" destOrd="0" presId="urn:microsoft.com/office/officeart/2005/8/layout/hProcess9"/>
    <dgm:cxn modelId="{8761F962-1FA1-4C07-B443-ED0A0506D65A}" type="presParOf" srcId="{7E8D97E6-B170-467C-9CE8-983FFA6DF454}" destId="{3A24D99F-422E-4E3E-9D18-171219D9FA32}" srcOrd="3" destOrd="0" presId="urn:microsoft.com/office/officeart/2005/8/layout/hProcess9"/>
    <dgm:cxn modelId="{AE312817-5B44-4CA0-BC3E-EF138AA64F35}" type="presParOf" srcId="{7E8D97E6-B170-467C-9CE8-983FFA6DF454}" destId="{EB8ECA63-3579-452C-AD74-37AB61BDB178}" srcOrd="4" destOrd="0" presId="urn:microsoft.com/office/officeart/2005/8/layout/hProcess9"/>
    <dgm:cxn modelId="{F1AD5A31-AC7F-4C1B-A489-6D58C5FA5008}" type="presParOf" srcId="{7E8D97E6-B170-467C-9CE8-983FFA6DF454}" destId="{6C3AEED6-9E6E-4276-B575-8F508E94F36B}" srcOrd="5" destOrd="0" presId="urn:microsoft.com/office/officeart/2005/8/layout/hProcess9"/>
    <dgm:cxn modelId="{F476D3AF-F4D7-49B6-8DDA-7A53A357C082}" type="presParOf" srcId="{7E8D97E6-B170-467C-9CE8-983FFA6DF454}" destId="{8469DC8A-C60F-4317-B781-5079D1EC3EA7}" srcOrd="6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EBCD4F-90EF-734C-9FBF-8D701E2A04B7}">
      <dsp:nvSpPr>
        <dsp:cNvPr id="0" name=""/>
        <dsp:cNvSpPr/>
      </dsp:nvSpPr>
      <dsp:spPr>
        <a:xfrm>
          <a:off x="329835" y="0"/>
          <a:ext cx="1664136" cy="1664136"/>
        </a:xfrm>
        <a:prstGeom prst="ellipse">
          <a:avLst/>
        </a:prstGeom>
        <a:solidFill>
          <a:srgbClr val="829841">
            <a:alpha val="68000"/>
          </a:srgbClr>
        </a:solidFill>
        <a:ln w="63500" cap="flat" cmpd="sng" algn="ctr">
          <a:solidFill>
            <a:schemeClr val="lt1">
              <a:hueOff val="0"/>
              <a:satOff val="0"/>
              <a:lum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4300" b="0" kern="1200" dirty="0" smtClean="0">
              <a:solidFill>
                <a:schemeClr val="bg1"/>
              </a:solidFill>
            </a:rPr>
            <a:t>41 ممثلا</a:t>
          </a:r>
          <a:endParaRPr lang="fr-FR" sz="4300" b="0" kern="1200" dirty="0">
            <a:solidFill>
              <a:schemeClr val="bg1"/>
            </a:solidFill>
          </a:endParaRPr>
        </a:p>
      </dsp:txBody>
      <dsp:txXfrm>
        <a:off x="573542" y="243707"/>
        <a:ext cx="1176722" cy="117672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EBCD4F-90EF-734C-9FBF-8D701E2A04B7}">
      <dsp:nvSpPr>
        <dsp:cNvPr id="0" name=""/>
        <dsp:cNvSpPr/>
      </dsp:nvSpPr>
      <dsp:spPr>
        <a:xfrm>
          <a:off x="329835" y="0"/>
          <a:ext cx="1664136" cy="1664136"/>
        </a:xfrm>
        <a:prstGeom prst="ellipse">
          <a:avLst/>
        </a:prstGeom>
        <a:solidFill>
          <a:srgbClr val="829841">
            <a:alpha val="68000"/>
          </a:srgbClr>
        </a:solidFill>
        <a:ln w="63500" cap="flat" cmpd="sng" algn="ctr">
          <a:solidFill>
            <a:schemeClr val="lt1">
              <a:hueOff val="0"/>
              <a:satOff val="0"/>
              <a:lum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4300" b="0" kern="1200" dirty="0" smtClean="0">
              <a:solidFill>
                <a:schemeClr val="bg1"/>
              </a:solidFill>
            </a:rPr>
            <a:t>42 مؤشرا</a:t>
          </a:r>
          <a:endParaRPr lang="fr-FR" sz="4300" b="0" kern="1200" dirty="0">
            <a:solidFill>
              <a:schemeClr val="bg1"/>
            </a:solidFill>
          </a:endParaRPr>
        </a:p>
      </dsp:txBody>
      <dsp:txXfrm>
        <a:off x="573542" y="243707"/>
        <a:ext cx="1176722" cy="117672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D680D-D168-4666-A9A6-2D3360C6730B}">
      <dsp:nvSpPr>
        <dsp:cNvPr id="0" name=""/>
        <dsp:cNvSpPr/>
      </dsp:nvSpPr>
      <dsp:spPr>
        <a:xfrm>
          <a:off x="982029" y="0"/>
          <a:ext cx="11129665" cy="3851770"/>
        </a:xfrm>
        <a:prstGeom prst="rightArrow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</dsp:sp>
    <dsp:sp modelId="{93757E07-60F5-4D01-BD2B-D38AC2E93A69}">
      <dsp:nvSpPr>
        <dsp:cNvPr id="0" name=""/>
        <dsp:cNvSpPr/>
      </dsp:nvSpPr>
      <dsp:spPr>
        <a:xfrm>
          <a:off x="86158" y="1414362"/>
          <a:ext cx="2685251" cy="104476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3000" kern="1200" dirty="0"/>
        </a:p>
      </dsp:txBody>
      <dsp:txXfrm>
        <a:off x="137159" y="1465363"/>
        <a:ext cx="2583249" cy="942767"/>
      </dsp:txXfrm>
    </dsp:sp>
    <dsp:sp modelId="{ED5C15E0-938C-4755-85A1-2AD8731E851B}">
      <dsp:nvSpPr>
        <dsp:cNvPr id="0" name=""/>
        <dsp:cNvSpPr/>
      </dsp:nvSpPr>
      <dsp:spPr>
        <a:xfrm>
          <a:off x="3119372" y="1403500"/>
          <a:ext cx="3080852" cy="104476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3000" kern="1200" dirty="0"/>
        </a:p>
      </dsp:txBody>
      <dsp:txXfrm>
        <a:off x="3170373" y="1454501"/>
        <a:ext cx="2978850" cy="942767"/>
      </dsp:txXfrm>
    </dsp:sp>
    <dsp:sp modelId="{EB8ECA63-3579-452C-AD74-37AB61BDB178}">
      <dsp:nvSpPr>
        <dsp:cNvPr id="0" name=""/>
        <dsp:cNvSpPr/>
      </dsp:nvSpPr>
      <dsp:spPr>
        <a:xfrm>
          <a:off x="6631993" y="1403500"/>
          <a:ext cx="3296400" cy="104476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3000" kern="1200" dirty="0" smtClean="0"/>
            <a:t>توقيع العقد النهائي</a:t>
          </a:r>
          <a:endParaRPr lang="fr-FR" sz="3000" kern="1200" dirty="0"/>
        </a:p>
      </dsp:txBody>
      <dsp:txXfrm>
        <a:off x="6682994" y="1454501"/>
        <a:ext cx="3194398" cy="942767"/>
      </dsp:txXfrm>
    </dsp:sp>
    <dsp:sp modelId="{8469DC8A-C60F-4317-B781-5079D1EC3EA7}">
      <dsp:nvSpPr>
        <dsp:cNvPr id="0" name=""/>
        <dsp:cNvSpPr/>
      </dsp:nvSpPr>
      <dsp:spPr>
        <a:xfrm>
          <a:off x="10360162" y="1439475"/>
          <a:ext cx="2731208" cy="97281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3000" kern="1200" dirty="0" smtClean="0"/>
            <a:t>لجنة الإدارة والتقييم</a:t>
          </a:r>
          <a:endParaRPr lang="fr-FR" sz="3000" kern="1200" dirty="0"/>
        </a:p>
      </dsp:txBody>
      <dsp:txXfrm>
        <a:off x="10407651" y="1486964"/>
        <a:ext cx="2636230" cy="8778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727" cy="497999"/>
          </a:xfrm>
          <a:prstGeom prst="rect">
            <a:avLst/>
          </a:prstGeom>
        </p:spPr>
        <p:txBody>
          <a:bodyPr vert="horz" lIns="83759" tIns="41880" rIns="83759" bIns="41880" rtlCol="0"/>
          <a:lstStyle>
            <a:lvl1pPr algn="l">
              <a:defRPr sz="11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50940" y="1"/>
            <a:ext cx="2944717" cy="497999"/>
          </a:xfrm>
          <a:prstGeom prst="rect">
            <a:avLst/>
          </a:prstGeom>
        </p:spPr>
        <p:txBody>
          <a:bodyPr vert="horz" lIns="83759" tIns="41880" rIns="83759" bIns="41880" rtlCol="0"/>
          <a:lstStyle>
            <a:lvl1pPr algn="r">
              <a:defRPr sz="1100"/>
            </a:lvl1pPr>
          </a:lstStyle>
          <a:p>
            <a:fld id="{2DBE44A8-DE8B-4ED8-94FB-31C4F7493B2F}" type="datetimeFigureOut">
              <a:rPr lang="fr-FR" smtClean="0"/>
              <a:t>04/02/2025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428640"/>
            <a:ext cx="2945727" cy="497998"/>
          </a:xfrm>
          <a:prstGeom prst="rect">
            <a:avLst/>
          </a:prstGeom>
        </p:spPr>
        <p:txBody>
          <a:bodyPr vert="horz" lIns="83759" tIns="41880" rIns="83759" bIns="41880" rtlCol="0" anchor="b"/>
          <a:lstStyle>
            <a:lvl1pPr algn="l">
              <a:defRPr sz="11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50940" y="9428640"/>
            <a:ext cx="2944717" cy="497998"/>
          </a:xfrm>
          <a:prstGeom prst="rect">
            <a:avLst/>
          </a:prstGeom>
        </p:spPr>
        <p:txBody>
          <a:bodyPr vert="horz" lIns="83759" tIns="41880" rIns="83759" bIns="41880" rtlCol="0" anchor="b"/>
          <a:lstStyle>
            <a:lvl1pPr algn="r">
              <a:defRPr sz="1100"/>
            </a:lvl1pPr>
          </a:lstStyle>
          <a:p>
            <a:fld id="{28C340FF-8F6B-4369-AF87-46A7BBF313C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5052342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727" cy="497999"/>
          </a:xfrm>
          <a:prstGeom prst="rect">
            <a:avLst/>
          </a:prstGeom>
        </p:spPr>
        <p:txBody>
          <a:bodyPr vert="horz" lIns="83759" tIns="41880" rIns="83759" bIns="41880" rtlCol="0"/>
          <a:lstStyle>
            <a:lvl1pPr algn="l">
              <a:defRPr sz="11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0940" y="1"/>
            <a:ext cx="2944717" cy="497999"/>
          </a:xfrm>
          <a:prstGeom prst="rect">
            <a:avLst/>
          </a:prstGeom>
        </p:spPr>
        <p:txBody>
          <a:bodyPr vert="horz" lIns="83759" tIns="41880" rIns="83759" bIns="41880" rtlCol="0"/>
          <a:lstStyle>
            <a:lvl1pPr algn="r">
              <a:defRPr sz="1100"/>
            </a:lvl1pPr>
          </a:lstStyle>
          <a:p>
            <a:fld id="{76797C00-DBCB-A149-B2E6-934FCBB0F326}" type="datetimeFigureOut">
              <a:rPr lang="fr-FR" smtClean="0"/>
              <a:t>04/02/2025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23863" y="1243013"/>
            <a:ext cx="5949950" cy="33480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83759" tIns="41880" rIns="83759" bIns="4188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0171" y="4777873"/>
            <a:ext cx="5437333" cy="3908978"/>
          </a:xfrm>
          <a:prstGeom prst="rect">
            <a:avLst/>
          </a:prstGeom>
        </p:spPr>
        <p:txBody>
          <a:bodyPr vert="horz" lIns="83759" tIns="41880" rIns="83759" bIns="4188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28640"/>
            <a:ext cx="2945727" cy="497998"/>
          </a:xfrm>
          <a:prstGeom prst="rect">
            <a:avLst/>
          </a:prstGeom>
        </p:spPr>
        <p:txBody>
          <a:bodyPr vert="horz" lIns="83759" tIns="41880" rIns="83759" bIns="41880" rtlCol="0" anchor="b"/>
          <a:lstStyle>
            <a:lvl1pPr algn="l">
              <a:defRPr sz="11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0940" y="9428640"/>
            <a:ext cx="2944717" cy="497998"/>
          </a:xfrm>
          <a:prstGeom prst="rect">
            <a:avLst/>
          </a:prstGeom>
        </p:spPr>
        <p:txBody>
          <a:bodyPr vert="horz" lIns="83759" tIns="41880" rIns="83759" bIns="41880" rtlCol="0" anchor="b"/>
          <a:lstStyle>
            <a:lvl1pPr algn="r">
              <a:defRPr sz="1100"/>
            </a:lvl1pPr>
          </a:lstStyle>
          <a:p>
            <a:fld id="{B695B67D-D997-F44D-BB0B-8C203FC67B4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293617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423863" y="1243013"/>
            <a:ext cx="5949950" cy="3348037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95B67D-D997-F44D-BB0B-8C203FC67B44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310101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423863" y="1243013"/>
            <a:ext cx="5949950" cy="3348037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95B67D-D997-F44D-BB0B-8C203FC67B44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137291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423863" y="1243013"/>
            <a:ext cx="5949950" cy="3348037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95B67D-D997-F44D-BB0B-8C203FC67B44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208824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423863" y="1243013"/>
            <a:ext cx="5949950" cy="3348037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95B67D-D997-F44D-BB0B-8C203FC67B44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703887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423863" y="1243013"/>
            <a:ext cx="5949950" cy="3348037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95B67D-D997-F44D-BB0B-8C203FC67B44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294789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423863" y="1243013"/>
            <a:ext cx="5949950" cy="3348037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95B67D-D997-F44D-BB0B-8C203FC67B44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043490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423863" y="1243013"/>
            <a:ext cx="5949950" cy="3348037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95B67D-D997-F44D-BB0B-8C203FC67B44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24577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423863" y="1243013"/>
            <a:ext cx="5949950" cy="3348037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95B67D-D997-F44D-BB0B-8C203FC67B44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390490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423863" y="1243013"/>
            <a:ext cx="5949950" cy="3348037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95B67D-D997-F44D-BB0B-8C203FC67B44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580487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423863" y="1243013"/>
            <a:ext cx="5949950" cy="3348037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95B67D-D997-F44D-BB0B-8C203FC67B44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435476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423863" y="1243013"/>
            <a:ext cx="5949950" cy="3348037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95B67D-D997-F44D-BB0B-8C203FC67B44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65993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008341" y="2344483"/>
            <a:ext cx="11427857" cy="4154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r>
              <a:rPr lang="fr-FR"/>
              <a:t>Modifiez le style du titre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016681" y="4235196"/>
            <a:ext cx="9411177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r>
              <a:rPr lang="fr-FR"/>
              <a:t>Modifier le style des sous-titres du masque</a:t>
            </a:r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2/4/2025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re et conten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bg object 17"/>
          <p:cNvSpPr/>
          <p:nvPr userDrawn="1"/>
        </p:nvSpPr>
        <p:spPr>
          <a:xfrm>
            <a:off x="2270386" y="324015"/>
            <a:ext cx="10765211" cy="6912609"/>
          </a:xfrm>
          <a:custGeom>
            <a:avLst/>
            <a:gdLst/>
            <a:ahLst/>
            <a:cxnLst/>
            <a:rect l="l" t="t" r="r" b="b"/>
            <a:pathLst>
              <a:path w="8562340" h="6912609">
                <a:moveTo>
                  <a:pt x="8562188" y="0"/>
                </a:moveTo>
                <a:lnTo>
                  <a:pt x="0" y="0"/>
                </a:lnTo>
                <a:lnTo>
                  <a:pt x="0" y="6040806"/>
                </a:lnTo>
                <a:lnTo>
                  <a:pt x="0" y="6911988"/>
                </a:lnTo>
                <a:lnTo>
                  <a:pt x="8562188" y="6911988"/>
                </a:lnTo>
                <a:lnTo>
                  <a:pt x="8562188" y="6040806"/>
                </a:lnTo>
                <a:lnTo>
                  <a:pt x="856218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800"/>
          </a:p>
        </p:txBody>
      </p:sp>
      <p:sp>
        <p:nvSpPr>
          <p:cNvPr id="18" name="bg object 18"/>
          <p:cNvSpPr/>
          <p:nvPr/>
        </p:nvSpPr>
        <p:spPr>
          <a:xfrm>
            <a:off x="429985" y="1242010"/>
            <a:ext cx="3680802" cy="2927591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800"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349254" y="2572952"/>
            <a:ext cx="1627874" cy="1246495"/>
          </a:xfrm>
        </p:spPr>
        <p:txBody>
          <a:bodyPr lIns="0" tIns="0" rIns="0" bIns="0"/>
          <a:lstStyle>
            <a:lvl1pPr>
              <a:defRPr sz="2700" b="1" i="0">
                <a:solidFill>
                  <a:srgbClr val="231F20"/>
                </a:solidFill>
                <a:latin typeface="Verdana"/>
                <a:cs typeface="Verdana"/>
              </a:defRPr>
            </a:lvl1pPr>
          </a:lstStyle>
          <a:p>
            <a:r>
              <a:rPr lang="fr-FR"/>
              <a:t>Modifiez le style du titre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rgbClr val="231F2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2/4/2025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349254" y="2572952"/>
            <a:ext cx="1627874" cy="1246495"/>
          </a:xfrm>
        </p:spPr>
        <p:txBody>
          <a:bodyPr lIns="0" tIns="0" rIns="0" bIns="0"/>
          <a:lstStyle>
            <a:lvl1pPr>
              <a:defRPr sz="2700" b="1" i="0">
                <a:solidFill>
                  <a:srgbClr val="231F20"/>
                </a:solidFill>
                <a:latin typeface="Verdana"/>
                <a:cs typeface="Verdana"/>
              </a:defRPr>
            </a:lvl1pPr>
          </a:lstStyle>
          <a:p>
            <a:r>
              <a:rPr lang="fr-FR"/>
              <a:t>Modifiez le style du titre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72228" y="1739456"/>
            <a:ext cx="5848374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923938" y="1739456"/>
            <a:ext cx="5848374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2/4/2025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349254" y="2572952"/>
            <a:ext cx="1627874" cy="1246495"/>
          </a:xfrm>
        </p:spPr>
        <p:txBody>
          <a:bodyPr lIns="0" tIns="0" rIns="0" bIns="0"/>
          <a:lstStyle>
            <a:lvl1pPr>
              <a:defRPr sz="2700" b="1" i="0">
                <a:solidFill>
                  <a:srgbClr val="231F20"/>
                </a:solidFill>
                <a:latin typeface="Verdana"/>
                <a:cs typeface="Verdana"/>
              </a:defRPr>
            </a:lvl1pPr>
          </a:lstStyle>
          <a:p>
            <a:r>
              <a:rPr lang="fr-FR"/>
              <a:t>Modifiez le style du titre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2/4/2025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2/4/2025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349254" y="2572952"/>
            <a:ext cx="1627874" cy="4154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700" b="1" i="0">
                <a:solidFill>
                  <a:srgbClr val="231F20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452952" y="2172221"/>
            <a:ext cx="10538634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1" i="0">
                <a:solidFill>
                  <a:srgbClr val="231F20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571143" y="7033450"/>
            <a:ext cx="430225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72227" y="7033450"/>
            <a:ext cx="3092244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2/4/2025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9680067" y="7033450"/>
            <a:ext cx="3092244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 eaLnBrk="1" hangingPunct="1">
        <a:defRPr>
          <a:latin typeface="+mj-lt"/>
          <a:ea typeface="+mj-ea"/>
          <a:cs typeface="+mj-cs"/>
        </a:defRPr>
      </a:lvl1pPr>
    </p:titleStyle>
    <p:bodyStyle>
      <a:lvl1pPr marL="0" eaLnBrk="1" hangingPunct="1">
        <a:defRPr>
          <a:latin typeface="+mn-lt"/>
          <a:ea typeface="+mn-ea"/>
          <a:cs typeface="+mn-cs"/>
        </a:defRPr>
      </a:lvl1pPr>
      <a:lvl2pPr marL="457200" eaLnBrk="1" hangingPunct="1">
        <a:defRPr>
          <a:latin typeface="+mn-lt"/>
          <a:ea typeface="+mn-ea"/>
          <a:cs typeface="+mn-cs"/>
        </a:defRPr>
      </a:lvl2pPr>
      <a:lvl3pPr marL="914400" eaLnBrk="1" hangingPunct="1">
        <a:defRPr>
          <a:latin typeface="+mn-lt"/>
          <a:ea typeface="+mn-ea"/>
          <a:cs typeface="+mn-cs"/>
        </a:defRPr>
      </a:lvl3pPr>
      <a:lvl4pPr marL="1371600" eaLnBrk="1" hangingPunct="1">
        <a:defRPr>
          <a:latin typeface="+mn-lt"/>
          <a:ea typeface="+mn-ea"/>
          <a:cs typeface="+mn-cs"/>
        </a:defRPr>
      </a:lvl4pPr>
      <a:lvl5pPr marL="1828800" eaLnBrk="1" hangingPunct="1">
        <a:defRPr>
          <a:latin typeface="+mn-lt"/>
          <a:ea typeface="+mn-ea"/>
          <a:cs typeface="+mn-cs"/>
        </a:defRPr>
      </a:lvl5pPr>
      <a:lvl6pPr marL="2286000" eaLnBrk="1" hangingPunct="1">
        <a:defRPr>
          <a:latin typeface="+mn-lt"/>
          <a:ea typeface="+mn-ea"/>
          <a:cs typeface="+mn-cs"/>
        </a:defRPr>
      </a:lvl6pPr>
      <a:lvl7pPr marL="2743200" eaLnBrk="1" hangingPunct="1">
        <a:defRPr>
          <a:latin typeface="+mn-lt"/>
          <a:ea typeface="+mn-ea"/>
          <a:cs typeface="+mn-cs"/>
        </a:defRPr>
      </a:lvl7pPr>
      <a:lvl8pPr marL="3200400" eaLnBrk="1" hangingPunct="1">
        <a:defRPr>
          <a:latin typeface="+mn-lt"/>
          <a:ea typeface="+mn-ea"/>
          <a:cs typeface="+mn-cs"/>
        </a:defRPr>
      </a:lvl8pPr>
      <a:lvl9pPr marL="3657600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457200" eaLnBrk="1" hangingPunct="1">
        <a:defRPr>
          <a:latin typeface="+mn-lt"/>
          <a:ea typeface="+mn-ea"/>
          <a:cs typeface="+mn-cs"/>
        </a:defRPr>
      </a:lvl2pPr>
      <a:lvl3pPr marL="914400" eaLnBrk="1" hangingPunct="1">
        <a:defRPr>
          <a:latin typeface="+mn-lt"/>
          <a:ea typeface="+mn-ea"/>
          <a:cs typeface="+mn-cs"/>
        </a:defRPr>
      </a:lvl3pPr>
      <a:lvl4pPr marL="1371600" eaLnBrk="1" hangingPunct="1">
        <a:defRPr>
          <a:latin typeface="+mn-lt"/>
          <a:ea typeface="+mn-ea"/>
          <a:cs typeface="+mn-cs"/>
        </a:defRPr>
      </a:lvl4pPr>
      <a:lvl5pPr marL="1828800" eaLnBrk="1" hangingPunct="1">
        <a:defRPr>
          <a:latin typeface="+mn-lt"/>
          <a:ea typeface="+mn-ea"/>
          <a:cs typeface="+mn-cs"/>
        </a:defRPr>
      </a:lvl5pPr>
      <a:lvl6pPr marL="2286000" eaLnBrk="1" hangingPunct="1">
        <a:defRPr>
          <a:latin typeface="+mn-lt"/>
          <a:ea typeface="+mn-ea"/>
          <a:cs typeface="+mn-cs"/>
        </a:defRPr>
      </a:lvl6pPr>
      <a:lvl7pPr marL="2743200" eaLnBrk="1" hangingPunct="1">
        <a:defRPr>
          <a:latin typeface="+mn-lt"/>
          <a:ea typeface="+mn-ea"/>
          <a:cs typeface="+mn-cs"/>
        </a:defRPr>
      </a:lvl7pPr>
      <a:lvl8pPr marL="3200400" eaLnBrk="1" hangingPunct="1">
        <a:defRPr>
          <a:latin typeface="+mn-lt"/>
          <a:ea typeface="+mn-ea"/>
          <a:cs typeface="+mn-cs"/>
        </a:defRPr>
      </a:lvl8pPr>
      <a:lvl9pPr marL="3657600" eaLnBrk="1" hangingPunct="1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9.jpeg"/><Relationship Id="rId7" Type="http://schemas.openxmlformats.org/officeDocument/2006/relationships/diagramColors" Target="../diagrams/colors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10" Type="http://schemas.openxmlformats.org/officeDocument/2006/relationships/image" Target="../media/image45.png"/><Relationship Id="rId4" Type="http://schemas.openxmlformats.org/officeDocument/2006/relationships/diagramData" Target="../diagrams/data3.xml"/><Relationship Id="rId9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9.jpe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png"/><Relationship Id="rId9" Type="http://schemas.openxmlformats.org/officeDocument/2006/relationships/image" Target="../media/image17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9.jpeg"/><Relationship Id="rId7" Type="http://schemas.openxmlformats.org/officeDocument/2006/relationships/image" Target="../media/image20.jpeg"/><Relationship Id="rId12" Type="http://schemas.openxmlformats.org/officeDocument/2006/relationships/image" Target="../media/image2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11" Type="http://schemas.openxmlformats.org/officeDocument/2006/relationships/image" Target="../media/image24.jpeg"/><Relationship Id="rId5" Type="http://schemas.openxmlformats.org/officeDocument/2006/relationships/image" Target="../media/image19.png"/><Relationship Id="rId10" Type="http://schemas.openxmlformats.org/officeDocument/2006/relationships/image" Target="../media/image23.jpeg"/><Relationship Id="rId4" Type="http://schemas.openxmlformats.org/officeDocument/2006/relationships/image" Target="../media/image18.png"/><Relationship Id="rId9" Type="http://schemas.openxmlformats.org/officeDocument/2006/relationships/image" Target="../media/image22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3" Type="http://schemas.openxmlformats.org/officeDocument/2006/relationships/image" Target="../media/image26.png"/><Relationship Id="rId7" Type="http://schemas.openxmlformats.org/officeDocument/2006/relationships/diagramLayout" Target="../diagrams/layou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1.xml"/><Relationship Id="rId5" Type="http://schemas.openxmlformats.org/officeDocument/2006/relationships/image" Target="../media/image9.jpeg"/><Relationship Id="rId10" Type="http://schemas.microsoft.com/office/2007/relationships/diagramDrawing" Target="../diagrams/drawing1.xml"/><Relationship Id="rId4" Type="http://schemas.openxmlformats.org/officeDocument/2006/relationships/image" Target="../media/image27.png"/><Relationship Id="rId9" Type="http://schemas.openxmlformats.org/officeDocument/2006/relationships/diagramColors" Target="../diagrams/colors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9.jpeg"/><Relationship Id="rId7" Type="http://schemas.microsoft.com/office/2007/relationships/hdphoto" Target="../media/hdphoto1.wd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11" Type="http://schemas.openxmlformats.org/officeDocument/2006/relationships/image" Target="../media/image34.png"/><Relationship Id="rId5" Type="http://schemas.openxmlformats.org/officeDocument/2006/relationships/image" Target="../media/image29.jpeg"/><Relationship Id="rId10" Type="http://schemas.openxmlformats.org/officeDocument/2006/relationships/image" Target="../media/image33.jpeg"/><Relationship Id="rId4" Type="http://schemas.openxmlformats.org/officeDocument/2006/relationships/image" Target="../media/image28.jpeg"/><Relationship Id="rId9" Type="http://schemas.openxmlformats.org/officeDocument/2006/relationships/image" Target="../media/image32.jpe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9.jpe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11" Type="http://schemas.openxmlformats.org/officeDocument/2006/relationships/image" Target="../media/image37.png"/><Relationship Id="rId5" Type="http://schemas.openxmlformats.org/officeDocument/2006/relationships/diagramLayout" Target="../diagrams/layout2.xml"/><Relationship Id="rId10" Type="http://schemas.openxmlformats.org/officeDocument/2006/relationships/image" Target="../media/image36.png"/><Relationship Id="rId4" Type="http://schemas.openxmlformats.org/officeDocument/2006/relationships/diagramData" Target="../diagrams/data2.xml"/><Relationship Id="rId9" Type="http://schemas.openxmlformats.org/officeDocument/2006/relationships/image" Target="../media/image3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9.jpe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10" Type="http://schemas.openxmlformats.org/officeDocument/2006/relationships/image" Target="../media/image44.png"/><Relationship Id="rId4" Type="http://schemas.openxmlformats.org/officeDocument/2006/relationships/hyperlink" Target="https://biodiversite.parc-marais-poitevin.fr/" TargetMode="External"/><Relationship Id="rId9" Type="http://schemas.openxmlformats.org/officeDocument/2006/relationships/image" Target="../media/image4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391FC2EB-6A02-6445-90F7-3DCFABF00CE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60680" y="-1"/>
            <a:ext cx="5712595" cy="7562850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1908961" y="2859465"/>
            <a:ext cx="4447412" cy="133305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299"/>
              </a:lnSpc>
              <a:spcBef>
                <a:spcPts val="95"/>
              </a:spcBef>
            </a:pPr>
            <a:endParaRPr lang="fr-FR" sz="4250" b="1" spc="-215" dirty="0">
              <a:latin typeface="Zona Pro" panose="02010503040002020004" pitchFamily="2" charset="77"/>
              <a:cs typeface="Verdana"/>
            </a:endParaRPr>
          </a:p>
          <a:p>
            <a:pPr marL="12700" marR="5080">
              <a:lnSpc>
                <a:spcPct val="100299"/>
              </a:lnSpc>
              <a:spcBef>
                <a:spcPts val="95"/>
              </a:spcBef>
            </a:pPr>
            <a:endParaRPr lang="fr-FR" sz="4250" b="1" spc="-215" dirty="0">
              <a:latin typeface="Zona Pro" panose="02010503040002020004" pitchFamily="2" charset="77"/>
              <a:cs typeface="Verdan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102381" y="5555074"/>
            <a:ext cx="1716035" cy="4565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fr-FR" sz="1400" b="1" spc="190" dirty="0">
                <a:solidFill>
                  <a:srgbClr val="231F20"/>
                </a:solidFill>
                <a:latin typeface="Zona Pro" panose="02010503040002020004" pitchFamily="2" charset="77"/>
                <a:cs typeface="Arial"/>
              </a:rPr>
              <a:t>12/06/2024</a:t>
            </a:r>
          </a:p>
          <a:p>
            <a:pPr marL="12700">
              <a:spcBef>
                <a:spcPts val="100"/>
              </a:spcBef>
            </a:pPr>
            <a:endParaRPr sz="1400" b="1" dirty="0">
              <a:latin typeface="Zona Pro" panose="02010503040002020004" pitchFamily="2" charset="77"/>
              <a:cs typeface="Arial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0BF37407-0F59-1744-AF83-905BF21578A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52841" y="0"/>
            <a:ext cx="1120434" cy="1693193"/>
          </a:xfrm>
          <a:prstGeom prst="rect">
            <a:avLst/>
          </a:prstGeom>
        </p:spPr>
      </p:pic>
      <p:pic>
        <p:nvPicPr>
          <p:cNvPr id="29" name="Image 28">
            <a:extLst>
              <a:ext uri="{FF2B5EF4-FFF2-40B4-BE49-F238E27FC236}">
                <a16:creationId xmlns:a16="http://schemas.microsoft.com/office/drawing/2014/main" id="{66A4AB94-154C-EF41-B11C-68FFAB39D57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518" t="-1216" r="9271" b="13008"/>
          <a:stretch/>
        </p:blipFill>
        <p:spPr>
          <a:xfrm>
            <a:off x="12231031" y="6343666"/>
            <a:ext cx="1242244" cy="1242244"/>
          </a:xfrm>
          <a:prstGeom prst="rect">
            <a:avLst/>
          </a:prstGeom>
        </p:spPr>
      </p:pic>
      <p:pic>
        <p:nvPicPr>
          <p:cNvPr id="30" name="Picture 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6151" y="202280"/>
            <a:ext cx="1592810" cy="12886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5" name="Imag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62330" y="471519"/>
            <a:ext cx="2914242" cy="981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ZoneTexte 1"/>
          <p:cNvSpPr txBox="1"/>
          <p:nvPr/>
        </p:nvSpPr>
        <p:spPr>
          <a:xfrm>
            <a:off x="316151" y="2479605"/>
            <a:ext cx="728849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DZ" sz="3600" b="1" dirty="0">
                <a:latin typeface="Zona Pro" panose="02010503040002020004" pitchFamily="50" charset="0"/>
              </a:rPr>
              <a:t>مرصد التراث الطبيعي دو ماريه </a:t>
            </a:r>
            <a:r>
              <a:rPr lang="ar-DZ" sz="3600" b="1" dirty="0" err="1" smtClean="0">
                <a:latin typeface="Zona Pro" panose="02010503040002020004" pitchFamily="50" charset="0"/>
              </a:rPr>
              <a:t>بويتفين</a:t>
            </a:r>
            <a:endParaRPr lang="fr-FR" sz="3600" b="1" dirty="0" smtClean="0">
              <a:latin typeface="Zona Pro" panose="02010503040002020004" pitchFamily="50" charset="0"/>
            </a:endParaRPr>
          </a:p>
          <a:p>
            <a:pPr algn="ctr"/>
            <a:r>
              <a:rPr lang="fr-FR" sz="3600" b="1" dirty="0" smtClean="0">
                <a:latin typeface="Zona Pro" panose="02010503040002020004" pitchFamily="50" charset="0"/>
              </a:rPr>
              <a:t>‘’Marais poitevin’’</a:t>
            </a:r>
            <a:endParaRPr lang="fr-FR" sz="3600" b="1" dirty="0">
              <a:latin typeface="Zona Pro" panose="02010503040002020004" pitchFamily="50" charset="0"/>
            </a:endParaRPr>
          </a:p>
          <a:p>
            <a:pPr algn="r"/>
            <a:endParaRPr lang="ar-DZ" sz="3600" b="1" dirty="0">
              <a:latin typeface="Zona Pro" panose="02010503040002020004" pitchFamily="50" charset="0"/>
            </a:endParaRPr>
          </a:p>
          <a:p>
            <a:pPr algn="r"/>
            <a:r>
              <a:rPr lang="ar-DZ" sz="3600" b="1" dirty="0">
                <a:latin typeface="Zona Pro" panose="02010503040002020004" pitchFamily="50" charset="0"/>
              </a:rPr>
              <a:t>الحصول على معلومات حول التنوع البيولوجي لتحسين ظروف العمل</a:t>
            </a:r>
            <a:endParaRPr lang="fr-FR" sz="2800" b="1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60CE8922-50C1-904E-A49E-7941378210E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3859" y="55164"/>
            <a:ext cx="1773826" cy="1909217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D14665A1-B34B-01B7-51C8-E3F965D5400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251" y="6875651"/>
            <a:ext cx="7112784" cy="541926"/>
          </a:xfrm>
          <a:prstGeom prst="rect">
            <a:avLst/>
          </a:prstGeom>
        </p:spPr>
      </p:pic>
      <p:sp>
        <p:nvSpPr>
          <p:cNvPr id="13" name="object 10">
            <a:extLst>
              <a:ext uri="{FF2B5EF4-FFF2-40B4-BE49-F238E27FC236}">
                <a16:creationId xmlns:a16="http://schemas.microsoft.com/office/drawing/2014/main" id="{364AA57F-4A57-4A4A-97F2-E7A92B484CA8}"/>
              </a:ext>
            </a:extLst>
          </p:cNvPr>
          <p:cNvSpPr txBox="1"/>
          <p:nvPr/>
        </p:nvSpPr>
        <p:spPr>
          <a:xfrm>
            <a:off x="316151" y="6675154"/>
            <a:ext cx="4369958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r" rtl="1">
              <a:spcBef>
                <a:spcPts val="100"/>
              </a:spcBef>
            </a:pPr>
            <a:r>
              <a:rPr lang="ar-DZ" sz="1200" b="1" spc="190" dirty="0">
                <a:solidFill>
                  <a:srgbClr val="231F20"/>
                </a:solidFill>
                <a:latin typeface="Zona Pro" panose="02010503040002020004" pitchFamily="2" charset="77"/>
                <a:cs typeface="Arial"/>
              </a:rPr>
              <a:t>مع دعم الممول</a:t>
            </a:r>
            <a:endParaRPr sz="1400" b="1" dirty="0">
              <a:latin typeface="Zona Pro" panose="02010503040002020004" pitchFamily="2" charset="77"/>
              <a:cs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68">
            <a:extLst>
              <a:ext uri="{FF2B5EF4-FFF2-40B4-BE49-F238E27FC236}">
                <a16:creationId xmlns:a16="http://schemas.microsoft.com/office/drawing/2014/main" id="{8324E62E-0398-B84D-8BE0-9AB8261FAD81}"/>
              </a:ext>
            </a:extLst>
          </p:cNvPr>
          <p:cNvSpPr txBox="1">
            <a:spLocks/>
          </p:cNvSpPr>
          <p:nvPr/>
        </p:nvSpPr>
        <p:spPr>
          <a:xfrm>
            <a:off x="601589" y="136377"/>
            <a:ext cx="10917225" cy="8258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2700" b="1" i="0">
                <a:solidFill>
                  <a:srgbClr val="231F20"/>
                </a:solidFill>
                <a:latin typeface="Verdana"/>
                <a:ea typeface="+mj-ea"/>
                <a:cs typeface="Verdana"/>
              </a:defRPr>
            </a:lvl1pPr>
          </a:lstStyle>
          <a:p>
            <a:pPr marL="12700" algn="just" rtl="1">
              <a:spcBef>
                <a:spcPts val="100"/>
              </a:spcBef>
            </a:pPr>
            <a:r>
              <a:rPr lang="ar-DZ" sz="3200" dirty="0"/>
              <a:t>حالة عملية لاستخدام أداة </a:t>
            </a:r>
            <a:r>
              <a:rPr lang="fr-FR" sz="3200" dirty="0"/>
              <a:t>OPN </a:t>
            </a:r>
            <a:endParaRPr lang="fr-FR" sz="3200" dirty="0" smtClean="0"/>
          </a:p>
          <a:p>
            <a:pPr marL="12700" algn="just" rtl="1">
              <a:spcBef>
                <a:spcPts val="100"/>
              </a:spcBef>
            </a:pPr>
            <a:r>
              <a:rPr lang="fr-FR" sz="1800" dirty="0" smtClean="0"/>
              <a:t>(</a:t>
            </a:r>
            <a:r>
              <a:rPr lang="fr-FR" sz="1800" dirty="0"/>
              <a:t>Observatoire du Patrimoine Naturel du Marais Poitevin)</a:t>
            </a:r>
            <a:endParaRPr lang="fr-FR" sz="1800" kern="0" dirty="0">
              <a:latin typeface="Zona Pro" panose="02010503040002020004" pitchFamily="2" charset="77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3CDA96AA-BB17-E849-9A54-0E07E5856BA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13122" y="6745074"/>
            <a:ext cx="831416" cy="83511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75DCAE82-81EA-1696-FEE2-527F472B43F3}"/>
              </a:ext>
            </a:extLst>
          </p:cNvPr>
          <p:cNvSpPr/>
          <p:nvPr/>
        </p:nvSpPr>
        <p:spPr>
          <a:xfrm>
            <a:off x="253282" y="1369372"/>
            <a:ext cx="112655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 rtl="1">
              <a:buFont typeface="Wingdings" panose="05000000000000000000" pitchFamily="2" charset="2"/>
              <a:buChar char="ü"/>
            </a:pPr>
            <a:r>
              <a:rPr lang="ar-DZ" sz="2000" dirty="0" smtClean="0"/>
              <a:t>تنفيذ </a:t>
            </a:r>
            <a:r>
              <a:rPr lang="ar-DZ" sz="2000" dirty="0"/>
              <a:t>أداة للتشاور وإدارة المياه منذ عام 2014 من أجل التوفيق بين التحديات الاقتصادية والتحديات البيئية </a:t>
            </a:r>
            <a:r>
              <a:rPr lang="fr-FR" sz="2000" dirty="0" smtClean="0"/>
              <a:t>&lt;&lt;</a:t>
            </a:r>
            <a:r>
              <a:rPr lang="ar-DZ" sz="2000" dirty="0" smtClean="0"/>
              <a:t> </a:t>
            </a:r>
            <a:r>
              <a:rPr lang="ar-DZ" sz="2000" dirty="0"/>
              <a:t>عقود المستنقعات.</a:t>
            </a:r>
            <a:endParaRPr lang="fr-FR" sz="2000" b="1" dirty="0"/>
          </a:p>
        </p:txBody>
      </p:sp>
      <p:graphicFrame>
        <p:nvGraphicFramePr>
          <p:cNvPr id="11" name="Diagramme 10">
            <a:extLst>
              <a:ext uri="{FF2B5EF4-FFF2-40B4-BE49-F238E27FC236}">
                <a16:creationId xmlns:a16="http://schemas.microsoft.com/office/drawing/2014/main" id="{B22C075F-4E21-2F2E-F72F-BC7F027E1B9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78748112"/>
              </p:ext>
            </p:extLst>
          </p:nvPr>
        </p:nvGraphicFramePr>
        <p:xfrm>
          <a:off x="266233" y="2485281"/>
          <a:ext cx="13093724" cy="38517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12" name="Image 11">
            <a:extLst>
              <a:ext uri="{FF2B5EF4-FFF2-40B4-BE49-F238E27FC236}">
                <a16:creationId xmlns:a16="http://schemas.microsoft.com/office/drawing/2014/main" id="{F8423209-ED28-B038-7894-FC04475942A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2577" y="2352555"/>
            <a:ext cx="2168181" cy="730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D447FF94-4B1F-8483-8FF0-AEE0B17CD39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50929" y="2352555"/>
            <a:ext cx="2168181" cy="730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34F7DB2B-A049-866F-60A5-7AF2EA06F79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958495" y="2256446"/>
            <a:ext cx="2168181" cy="730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6" name="Connecteur droit avec flèche 15">
            <a:extLst>
              <a:ext uri="{FF2B5EF4-FFF2-40B4-BE49-F238E27FC236}">
                <a16:creationId xmlns:a16="http://schemas.microsoft.com/office/drawing/2014/main" id="{6D48697E-CB36-B65E-55CA-25FF2BA2B470}"/>
              </a:ext>
            </a:extLst>
          </p:cNvPr>
          <p:cNvCxnSpPr>
            <a:cxnSpLocks/>
          </p:cNvCxnSpPr>
          <p:nvPr/>
        </p:nvCxnSpPr>
        <p:spPr>
          <a:xfrm>
            <a:off x="1766668" y="3103122"/>
            <a:ext cx="0" cy="67830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avec flèche 18">
            <a:extLst>
              <a:ext uri="{FF2B5EF4-FFF2-40B4-BE49-F238E27FC236}">
                <a16:creationId xmlns:a16="http://schemas.microsoft.com/office/drawing/2014/main" id="{19440592-EEE6-9C8B-70B3-6CADE73AE362}"/>
              </a:ext>
            </a:extLst>
          </p:cNvPr>
          <p:cNvCxnSpPr>
            <a:cxnSpLocks/>
          </p:cNvCxnSpPr>
          <p:nvPr/>
        </p:nvCxnSpPr>
        <p:spPr>
          <a:xfrm>
            <a:off x="4935020" y="3103122"/>
            <a:ext cx="0" cy="67830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avec flèche 19">
            <a:extLst>
              <a:ext uri="{FF2B5EF4-FFF2-40B4-BE49-F238E27FC236}">
                <a16:creationId xmlns:a16="http://schemas.microsoft.com/office/drawing/2014/main" id="{BABEDD4E-7045-1D73-3B63-7D457027F8DE}"/>
              </a:ext>
            </a:extLst>
          </p:cNvPr>
          <p:cNvCxnSpPr>
            <a:cxnSpLocks/>
          </p:cNvCxnSpPr>
          <p:nvPr/>
        </p:nvCxnSpPr>
        <p:spPr>
          <a:xfrm>
            <a:off x="11919796" y="3010225"/>
            <a:ext cx="0" cy="67830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>
            <a:extLst>
              <a:ext uri="{FF2B5EF4-FFF2-40B4-BE49-F238E27FC236}">
                <a16:creationId xmlns:a16="http://schemas.microsoft.com/office/drawing/2014/main" id="{885AAA7A-1E3D-0191-4C94-9B8A511C90EF}"/>
              </a:ext>
            </a:extLst>
          </p:cNvPr>
          <p:cNvSpPr/>
          <p:nvPr/>
        </p:nvSpPr>
        <p:spPr>
          <a:xfrm>
            <a:off x="150470" y="5629705"/>
            <a:ext cx="286858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 rtl="1">
              <a:buFont typeface="Wingdings" panose="05000000000000000000" pitchFamily="2" charset="2"/>
              <a:buChar char="ü"/>
            </a:pPr>
            <a:r>
              <a:rPr lang="ar-DZ" sz="1600" dirty="0"/>
              <a:t>تحفيز الخبراء المحليين لإعداد ملخص حول القضايا المتعلقة بالموائل/الأنواع في منطقة الإدارة</a:t>
            </a:r>
            <a:endParaRPr lang="fr-FR" sz="1600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114CD61F-EF27-D847-180B-AFA003305D2A}"/>
              </a:ext>
            </a:extLst>
          </p:cNvPr>
          <p:cNvSpPr/>
          <p:nvPr/>
        </p:nvSpPr>
        <p:spPr>
          <a:xfrm>
            <a:off x="10754717" y="5463831"/>
            <a:ext cx="259466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 rtl="1">
              <a:buFont typeface="Wingdings" panose="05000000000000000000" pitchFamily="2" charset="2"/>
              <a:buChar char="ü"/>
            </a:pPr>
            <a:r>
              <a:rPr lang="ar-DZ" sz="1600" dirty="0"/>
              <a:t>اقتراح المتابعات على المدى الطويل، ودمج المعلومات في الدراسات الحالية على الأراضي</a:t>
            </a:r>
            <a:endParaRPr lang="fr-FR" sz="1600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7BCE0C6A-E977-2853-8BAB-20CB4573828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5525" y="86518"/>
            <a:ext cx="1777778" cy="151111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694519" y="4080123"/>
            <a:ext cx="2156239" cy="6620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DZ" dirty="0">
                <a:solidFill>
                  <a:schemeClr val="bg1"/>
                </a:solidFill>
              </a:rPr>
              <a:t>حالة الوضع - القضايا الزراعية، المائية والبيئية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98191" y="4185985"/>
            <a:ext cx="32736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DZ" dirty="0">
                <a:solidFill>
                  <a:schemeClr val="bg1"/>
                </a:solidFill>
              </a:rPr>
              <a:t>التجريب - التأكد من تماسك أساليب الإدارة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3134820" y="5667169"/>
            <a:ext cx="3371425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85750" marR="0" lvl="0" indent="-28575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</a:pPr>
            <a:r>
              <a:rPr kumimoji="0" lang="ar-SA" altLang="fr-F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إجراء دراسات أو متابعة أو تعزيز البيانات الموجودة المحددة</a:t>
            </a:r>
            <a:endParaRPr kumimoji="0" lang="fr-FR" alt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79604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68">
            <a:extLst>
              <a:ext uri="{FF2B5EF4-FFF2-40B4-BE49-F238E27FC236}">
                <a16:creationId xmlns:a16="http://schemas.microsoft.com/office/drawing/2014/main" id="{8324E62E-0398-B84D-8BE0-9AB8261FAD81}"/>
              </a:ext>
            </a:extLst>
          </p:cNvPr>
          <p:cNvSpPr txBox="1">
            <a:spLocks/>
          </p:cNvSpPr>
          <p:nvPr/>
        </p:nvSpPr>
        <p:spPr>
          <a:xfrm>
            <a:off x="637593" y="325041"/>
            <a:ext cx="12169352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2700" b="1" i="0">
                <a:solidFill>
                  <a:srgbClr val="231F20"/>
                </a:solidFill>
                <a:latin typeface="Verdana"/>
                <a:ea typeface="+mj-ea"/>
                <a:cs typeface="Verdana"/>
              </a:defRPr>
            </a:lvl1pPr>
          </a:lstStyle>
          <a:p>
            <a:pPr marL="12700" algn="ctr" rtl="1">
              <a:spcBef>
                <a:spcPts val="100"/>
              </a:spcBef>
            </a:pPr>
            <a:r>
              <a:rPr lang="ar-DZ" sz="3200" kern="0" spc="-235" dirty="0">
                <a:latin typeface="Zona Pro" panose="02010503040002020004" pitchFamily="2" charset="77"/>
              </a:rPr>
              <a:t>خاتمة</a:t>
            </a:r>
            <a:endParaRPr lang="fr-FR" sz="3200" kern="0" dirty="0">
              <a:latin typeface="Zona Pro" panose="02010503040002020004" pitchFamily="2" charset="77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3CDA96AA-BB17-E849-9A54-0E07E5856BA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68515" y="6499380"/>
            <a:ext cx="1076023" cy="1080805"/>
          </a:xfrm>
          <a:prstGeom prst="rect">
            <a:avLst/>
          </a:prstGeom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393677" y="1311026"/>
            <a:ext cx="9166129" cy="507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0" fontAlgn="base" latinLnBrk="0" hangingPunct="0">
              <a:lnSpc>
                <a:spcPct val="3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ar-SA" altLang="fr-F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تثمين المرصد</a:t>
            </a:r>
            <a:r>
              <a:rPr kumimoji="0" lang="fr-FR" alt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: </a:t>
            </a:r>
            <a:r>
              <a:rPr kumimoji="0" lang="ar-SA" alt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التعريف به والاعتراف به من خلال دمج الأداة أو نتائجها في البرامج والخطط والاستراتيجيات على المستويات الصغيرة والكبيرة</a:t>
            </a:r>
            <a:r>
              <a:rPr kumimoji="0" lang="fr-FR" alt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.</a:t>
            </a:r>
          </a:p>
          <a:p>
            <a:pPr marL="0" marR="0" lvl="0" indent="0" algn="r" defTabSz="914400" rtl="1" eaLnBrk="0" fontAlgn="base" latinLnBrk="0" hangingPunct="0">
              <a:lnSpc>
                <a:spcPct val="3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ar-SA" altLang="fr-F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قاعدة محلية قوية</a:t>
            </a:r>
            <a:r>
              <a:rPr kumimoji="0" lang="fr-FR" alt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: </a:t>
            </a:r>
            <a:r>
              <a:rPr kumimoji="0" lang="ar-SA" alt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الفاعلون المحليون هم المستخدمون الأوائل للمرصد، مما يستدعي التشاور المحلي</a:t>
            </a:r>
            <a:r>
              <a:rPr kumimoji="0" lang="fr-FR" alt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.</a:t>
            </a:r>
          </a:p>
          <a:p>
            <a:pPr marL="0" marR="0" lvl="0" indent="0" algn="r" defTabSz="914400" rtl="1" eaLnBrk="0" fontAlgn="base" latinLnBrk="0" hangingPunct="0">
              <a:lnSpc>
                <a:spcPct val="3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ar-SA" altLang="fr-F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تعبئة قوية للممولين</a:t>
            </a:r>
            <a:r>
              <a:rPr kumimoji="0" lang="fr-FR" alt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: </a:t>
            </a:r>
            <a:r>
              <a:rPr kumimoji="0" lang="ar-SA" alt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الاتحاد الأوروبي، الدولة، الجماعات الإقليمية</a:t>
            </a:r>
            <a:r>
              <a:rPr kumimoji="0" lang="fr-FR" alt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.</a:t>
            </a:r>
          </a:p>
          <a:p>
            <a:pPr marL="0" marR="0" lvl="0" indent="0" algn="r" defTabSz="914400" rtl="1" eaLnBrk="0" fontAlgn="base" latinLnBrk="0" hangingPunct="0">
              <a:lnSpc>
                <a:spcPct val="3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ar-SA" altLang="fr-F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الملاءمة</a:t>
            </a:r>
            <a:r>
              <a:rPr kumimoji="0" lang="fr-FR" alt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: </a:t>
            </a:r>
            <a:r>
              <a:rPr kumimoji="0" lang="ar-SA" alt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يجب أن تستجيب المعلومات المنتجة للأسئلة والتحديات التي </a:t>
            </a:r>
            <a:r>
              <a:rPr kumimoji="0" lang="ar-SA" altLang="fr-FR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يواجهها</a:t>
            </a:r>
            <a:r>
              <a:rPr kumimoji="0" lang="ar-SA" alt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الإقليم</a:t>
            </a:r>
            <a:r>
              <a:rPr kumimoji="0" lang="fr-FR" alt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.</a:t>
            </a:r>
          </a:p>
          <a:p>
            <a:pPr marL="0" marR="0" lvl="0" indent="0" algn="r" defTabSz="914400" rtl="1" eaLnBrk="0" fontAlgn="base" latinLnBrk="0" hangingPunct="0">
              <a:lnSpc>
                <a:spcPct val="3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ar-SA" altLang="fr-F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التنشيط</a:t>
            </a:r>
            <a:r>
              <a:rPr kumimoji="0" lang="fr-FR" alt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: </a:t>
            </a:r>
            <a:r>
              <a:rPr kumimoji="0" lang="ar-SA" alt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يجب أن تتبنى هيئة تنشيطية المعلومات التي ينتجها المرصد وتعمل على تثمينها</a:t>
            </a:r>
            <a:r>
              <a:rPr kumimoji="0" lang="fr-FR" alt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25457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EF305392-2464-DEB9-48D9-1AED81EDC5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491" y="-1090544"/>
            <a:ext cx="13568881" cy="9050443"/>
          </a:xfrm>
          <a:prstGeom prst="rect">
            <a:avLst/>
          </a:prstGeom>
        </p:spPr>
      </p:pic>
      <p:sp>
        <p:nvSpPr>
          <p:cNvPr id="7" name="object 68">
            <a:extLst>
              <a:ext uri="{FF2B5EF4-FFF2-40B4-BE49-F238E27FC236}">
                <a16:creationId xmlns:a16="http://schemas.microsoft.com/office/drawing/2014/main" id="{8324E62E-0398-B84D-8BE0-9AB8261FAD81}"/>
              </a:ext>
            </a:extLst>
          </p:cNvPr>
          <p:cNvSpPr txBox="1">
            <a:spLocks/>
          </p:cNvSpPr>
          <p:nvPr/>
        </p:nvSpPr>
        <p:spPr>
          <a:xfrm>
            <a:off x="2833837" y="3262003"/>
            <a:ext cx="7272808" cy="68993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2700" b="1" i="0">
                <a:solidFill>
                  <a:srgbClr val="231F20"/>
                </a:solidFill>
                <a:latin typeface="Verdana"/>
                <a:ea typeface="+mj-ea"/>
                <a:cs typeface="Verdana"/>
              </a:defRPr>
            </a:lvl1pPr>
          </a:lstStyle>
          <a:p>
            <a:pPr marL="12700" algn="just">
              <a:spcBef>
                <a:spcPts val="100"/>
              </a:spcBef>
            </a:pPr>
            <a:r>
              <a:rPr lang="ar-DZ" sz="4400" kern="0" spc="-235" dirty="0">
                <a:solidFill>
                  <a:schemeClr val="bg1"/>
                </a:solidFill>
                <a:latin typeface="Zona Pro" panose="02010503040002020004" pitchFamily="2" charset="77"/>
              </a:rPr>
              <a:t>شكرًا </a:t>
            </a:r>
            <a:r>
              <a:rPr lang="ar-DZ" sz="4400" kern="0" spc="-235" dirty="0" smtClean="0">
                <a:solidFill>
                  <a:schemeClr val="bg1"/>
                </a:solidFill>
                <a:latin typeface="Zona Pro" panose="02010503040002020004" pitchFamily="2" charset="77"/>
              </a:rPr>
              <a:t>لكم</a:t>
            </a:r>
            <a:endParaRPr lang="fr-FR" sz="4400" kern="0" dirty="0">
              <a:solidFill>
                <a:schemeClr val="bg1"/>
              </a:solidFill>
              <a:latin typeface="Zona Pro" panose="02010503040002020004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5927914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4"/>
          <p:cNvSpPr txBox="1">
            <a:spLocks noChangeArrowheads="1"/>
          </p:cNvSpPr>
          <p:nvPr/>
        </p:nvSpPr>
        <p:spPr bwMode="auto">
          <a:xfrm>
            <a:off x="-1342627" y="217347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7018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r" rtl="1">
              <a:spcBef>
                <a:spcPct val="0"/>
              </a:spcBef>
              <a:buNone/>
            </a:pPr>
            <a:r>
              <a:rPr lang="ar-DZ" altLang="fr-FR" sz="2400" b="1" dirty="0">
                <a:latin typeface="Zona Pro" panose="02010503040002020004" pitchFamily="50" charset="0"/>
              </a:rPr>
              <a:t>منتزه ماريه </a:t>
            </a:r>
            <a:r>
              <a:rPr lang="ar-DZ" altLang="fr-FR" sz="2400" b="1" dirty="0" err="1">
                <a:latin typeface="Zona Pro" panose="02010503040002020004" pitchFamily="50" charset="0"/>
              </a:rPr>
              <a:t>بواتفين</a:t>
            </a:r>
            <a:r>
              <a:rPr lang="ar-DZ" altLang="fr-FR" sz="2400" b="1" dirty="0">
                <a:latin typeface="Zona Pro" panose="02010503040002020004" pitchFamily="50" charset="0"/>
              </a:rPr>
              <a:t> الإقليمي الطبيعي بالأرقام</a:t>
            </a:r>
            <a:endParaRPr lang="fr-FR" altLang="fr-FR" sz="2400" b="1" dirty="0">
              <a:latin typeface="Zona Pro" panose="02010503040002020004" pitchFamily="50" charset="0"/>
            </a:endParaRPr>
          </a:p>
        </p:txBody>
      </p:sp>
      <p:sp>
        <p:nvSpPr>
          <p:cNvPr id="4" name="ZoneTexte 6"/>
          <p:cNvSpPr txBox="1">
            <a:spLocks noChangeArrowheads="1"/>
          </p:cNvSpPr>
          <p:nvPr/>
        </p:nvSpPr>
        <p:spPr bwMode="auto">
          <a:xfrm>
            <a:off x="711509" y="6240003"/>
            <a:ext cx="248236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342900" indent="-342900" algn="r" rtl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ar-DZ" altLang="fr-FR" sz="2000" b="1" dirty="0">
                <a:latin typeface="Source Sans Pro" panose="020B0503030403020204" pitchFamily="34" charset="0"/>
              </a:rPr>
              <a:t>88 بلدية</a:t>
            </a:r>
          </a:p>
          <a:p>
            <a:pPr marL="342900" indent="-342900" algn="r" rtl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ar-DZ" altLang="fr-FR" sz="2000" b="1" dirty="0">
                <a:latin typeface="Source Sans Pro" panose="020B0503030403020204" pitchFamily="34" charset="0"/>
              </a:rPr>
              <a:t>2 مناطق</a:t>
            </a:r>
          </a:p>
          <a:p>
            <a:pPr marL="342900" indent="-342900" algn="r" rtl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ar-DZ" altLang="fr-FR" sz="2000" b="1" dirty="0">
                <a:latin typeface="Source Sans Pro" panose="020B0503030403020204" pitchFamily="34" charset="0"/>
              </a:rPr>
              <a:t>3 أقسام</a:t>
            </a:r>
            <a:endParaRPr lang="fr-FR" altLang="fr-FR" sz="1400" b="1" dirty="0">
              <a:latin typeface="Source Sans Pro" panose="020B0503030403020204" pitchFamily="34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3CDA96AA-BB17-E849-9A54-0E07E5856BA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68515" y="6482045"/>
            <a:ext cx="1076023" cy="1080805"/>
          </a:xfrm>
          <a:prstGeom prst="rect">
            <a:avLst/>
          </a:prstGeom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7BE54434-839C-60A5-E86C-46420AAEA6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8878" y="0"/>
            <a:ext cx="4733925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>
            <a:extLst>
              <a:ext uri="{FF2B5EF4-FFF2-40B4-BE49-F238E27FC236}">
                <a16:creationId xmlns:a16="http://schemas.microsoft.com/office/drawing/2014/main" id="{8906DBEB-A55E-7712-FCF5-DB3777B43A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946" y="1048344"/>
            <a:ext cx="7273427" cy="4986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8DEC5521-53B6-C8A8-09B0-0C8EDC83646F}"/>
              </a:ext>
            </a:extLst>
          </p:cNvPr>
          <p:cNvCxnSpPr/>
          <p:nvPr/>
        </p:nvCxnSpPr>
        <p:spPr>
          <a:xfrm flipH="1" flipV="1">
            <a:off x="2689821" y="1693193"/>
            <a:ext cx="7128792" cy="50405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11031ABC-91C2-80CD-8A44-51E20F1F70DD}"/>
              </a:ext>
            </a:extLst>
          </p:cNvPr>
          <p:cNvCxnSpPr>
            <a:cxnSpLocks/>
          </p:cNvCxnSpPr>
          <p:nvPr/>
        </p:nvCxnSpPr>
        <p:spPr>
          <a:xfrm flipH="1">
            <a:off x="6506245" y="2485281"/>
            <a:ext cx="3528392" cy="310821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ZoneTexte 6">
            <a:extLst>
              <a:ext uri="{FF2B5EF4-FFF2-40B4-BE49-F238E27FC236}">
                <a16:creationId xmlns:a16="http://schemas.microsoft.com/office/drawing/2014/main" id="{5D085506-298E-2CEA-FDF2-6DB95DB346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25925" y="6240003"/>
            <a:ext cx="288032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342900" indent="-342900" algn="r" rtl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ar-DZ" altLang="fr-FR" sz="2000" b="1" dirty="0">
                <a:latin typeface="Source Sans Pro" panose="020B0503030403020204" pitchFamily="34" charset="0"/>
              </a:rPr>
              <a:t>198000 هكتار</a:t>
            </a:r>
          </a:p>
          <a:p>
            <a:pPr marL="342900" indent="-342900" algn="r" rtl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ar-DZ" altLang="fr-FR" sz="2000" b="1" dirty="0">
                <a:latin typeface="Source Sans Pro" panose="020B0503030403020204" pitchFamily="34" charset="0"/>
              </a:rPr>
              <a:t>202000 نسمة</a:t>
            </a:r>
            <a:endParaRPr lang="fr-FR" altLang="fr-FR" sz="2000" b="1" dirty="0">
              <a:latin typeface="Source Sans Pro" panose="020B0503030403020204" pitchFamily="34" charset="0"/>
            </a:endParaRP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D3F0F997-85A1-6FCE-DF83-8C807D1CCECA}"/>
              </a:ext>
            </a:extLst>
          </p:cNvPr>
          <p:cNvSpPr txBox="1"/>
          <p:nvPr/>
        </p:nvSpPr>
        <p:spPr>
          <a:xfrm>
            <a:off x="6722269" y="6240003"/>
            <a:ext cx="489654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r" rtl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ar-DZ" altLang="fr-FR" sz="2000" b="1" dirty="0">
                <a:latin typeface="Source Sans Pro" panose="020B0503030403020204" pitchFamily="34" charset="0"/>
              </a:rPr>
              <a:t>107000 هكتار من الأراضي الرطبة</a:t>
            </a:r>
          </a:p>
          <a:p>
            <a:pPr marL="285750" indent="-285750" algn="r" rtl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ar-DZ" altLang="fr-FR" sz="2000" b="1" dirty="0">
                <a:latin typeface="Source Sans Pro" panose="020B0503030403020204" pitchFamily="34" charset="0"/>
              </a:rPr>
              <a:t> = أول منطقة رطبة على ساحل المحيط الأطلسي</a:t>
            </a:r>
            <a:endParaRPr lang="fr-FR" altLang="fr-FR" sz="1200" dirty="0"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26432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3CDA96AA-BB17-E849-9A54-0E07E5856BA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68515" y="6469360"/>
            <a:ext cx="1076023" cy="1080805"/>
          </a:xfrm>
          <a:prstGeom prst="rect">
            <a:avLst/>
          </a:prstGeom>
        </p:spPr>
      </p:pic>
      <p:sp>
        <p:nvSpPr>
          <p:cNvPr id="7" name="object 68">
            <a:extLst>
              <a:ext uri="{FF2B5EF4-FFF2-40B4-BE49-F238E27FC236}">
                <a16:creationId xmlns:a16="http://schemas.microsoft.com/office/drawing/2014/main" id="{8324E62E-0398-B84D-8BE0-9AB8261FAD81}"/>
              </a:ext>
            </a:extLst>
          </p:cNvPr>
          <p:cNvSpPr txBox="1">
            <a:spLocks/>
          </p:cNvSpPr>
          <p:nvPr/>
        </p:nvSpPr>
        <p:spPr>
          <a:xfrm>
            <a:off x="320904" y="122676"/>
            <a:ext cx="11089232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2700" b="1" i="0">
                <a:solidFill>
                  <a:srgbClr val="231F20"/>
                </a:solidFill>
                <a:latin typeface="Verdana"/>
                <a:ea typeface="+mj-ea"/>
                <a:cs typeface="Verdana"/>
              </a:defRPr>
            </a:lvl1pPr>
          </a:lstStyle>
          <a:p>
            <a:pPr marL="12700" algn="r" rtl="1">
              <a:spcBef>
                <a:spcPts val="100"/>
              </a:spcBef>
            </a:pPr>
            <a:r>
              <a:rPr lang="ar-DZ" sz="3600" kern="0" spc="-235" dirty="0">
                <a:latin typeface="Zona Pro" panose="02010503040002020004" pitchFamily="2" charset="77"/>
              </a:rPr>
              <a:t>فسيفساء من المناظر الطبيعية التي تعد مصدرًا للتنوع البيولوجي</a:t>
            </a:r>
            <a:endParaRPr lang="fr-FR" sz="3600" kern="0" dirty="0">
              <a:latin typeface="Zona Pro" panose="02010503040002020004" pitchFamily="2" charset="77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3935E20A-0CD9-0D08-08A9-5AB4CBA38A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9581" y="973113"/>
            <a:ext cx="9482822" cy="3168352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FA2B15C7-76CE-5418-C5B1-6EE0552E263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1672" y="569303"/>
            <a:ext cx="2712386" cy="1808257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465C19E7-8E79-1A83-6A4C-D4972E9F4EA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91" y="4343519"/>
            <a:ext cx="4532045" cy="3020608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F3E8FA3C-FB29-8AB4-A43C-4F296393F6B1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81" t="4850" r="12201" b="1701"/>
          <a:stretch/>
        </p:blipFill>
        <p:spPr>
          <a:xfrm>
            <a:off x="9316689" y="4572451"/>
            <a:ext cx="2629966" cy="2682298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1D8A6736-6C30-C71B-A759-F43AE07B074A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10" t="1701" r="44991" b="37400"/>
          <a:stretch/>
        </p:blipFill>
        <p:spPr>
          <a:xfrm>
            <a:off x="11042749" y="2496444"/>
            <a:ext cx="2085785" cy="194628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9524ED2A-4D6A-218A-3165-677272EEE12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636" y="4343519"/>
            <a:ext cx="4595191" cy="2994915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F2E202F1-50F6-77D7-1600-BA762C8528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3040" y="7210238"/>
            <a:ext cx="441649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ar-DZ" altLang="fr-FR" sz="1400" dirty="0"/>
              <a:t>طائر </a:t>
            </a:r>
            <a:r>
              <a:rPr lang="ar-DZ" altLang="fr-FR" sz="1400" dirty="0" err="1"/>
              <a:t>القطقاط</a:t>
            </a:r>
            <a:r>
              <a:rPr lang="ar-DZ" altLang="fr-FR" sz="1400" dirty="0"/>
              <a:t> الشمالي</a:t>
            </a:r>
            <a:endParaRPr lang="fr-FR" altLang="fr-FR" sz="1400" dirty="0"/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3899F96B-69A6-1781-698C-A80DB19925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77395" y="4314291"/>
            <a:ext cx="441649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ar-DZ" altLang="fr-FR" sz="1400" dirty="0"/>
              <a:t>طائر أحمر الساق</a:t>
            </a:r>
            <a:endParaRPr lang="fr-FR" altLang="fr-FR" sz="1400" dirty="0"/>
          </a:p>
        </p:txBody>
      </p:sp>
      <p:sp>
        <p:nvSpPr>
          <p:cNvPr id="16" name="ZoneTexte 10">
            <a:extLst>
              <a:ext uri="{FF2B5EF4-FFF2-40B4-BE49-F238E27FC236}">
                <a16:creationId xmlns:a16="http://schemas.microsoft.com/office/drawing/2014/main" id="{5537FCBF-1D8A-1E05-FE32-0451261FAB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24262" y="7216619"/>
            <a:ext cx="146928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ar-DZ" altLang="fr-FR" sz="1400" dirty="0" err="1"/>
              <a:t>البلشون</a:t>
            </a:r>
            <a:r>
              <a:rPr lang="ar-DZ" altLang="fr-FR" sz="1400" dirty="0"/>
              <a:t> الأرجواني</a:t>
            </a:r>
            <a:endParaRPr lang="fr-FR" altLang="fr-FR" sz="1400" dirty="0"/>
          </a:p>
        </p:txBody>
      </p:sp>
      <p:sp>
        <p:nvSpPr>
          <p:cNvPr id="17" name="ZoneTexte 12">
            <a:extLst>
              <a:ext uri="{FF2B5EF4-FFF2-40B4-BE49-F238E27FC236}">
                <a16:creationId xmlns:a16="http://schemas.microsoft.com/office/drawing/2014/main" id="{9E6CA5AD-4E96-326F-CAEE-DDAB158518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52199" y="7242388"/>
            <a:ext cx="266731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ar-DZ" altLang="fr-FR" sz="1400" dirty="0" err="1"/>
              <a:t>روزالي</a:t>
            </a:r>
            <a:r>
              <a:rPr lang="ar-DZ" altLang="fr-FR" sz="1400" dirty="0"/>
              <a:t> الألب</a:t>
            </a:r>
            <a:endParaRPr lang="fr-FR" altLang="fr-FR" sz="1400" dirty="0"/>
          </a:p>
        </p:txBody>
      </p:sp>
      <p:sp>
        <p:nvSpPr>
          <p:cNvPr id="18" name="ZoneTexte 12">
            <a:extLst>
              <a:ext uri="{FF2B5EF4-FFF2-40B4-BE49-F238E27FC236}">
                <a16:creationId xmlns:a16="http://schemas.microsoft.com/office/drawing/2014/main" id="{4DE8B2AA-E60C-EEFD-4547-C84A97F000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30781" y="2257593"/>
            <a:ext cx="245708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ar-DZ" altLang="fr-FR" sz="1400" dirty="0"/>
              <a:t>الضفدع الرشيق</a:t>
            </a:r>
            <a:endParaRPr lang="fr-FR" altLang="fr-FR" sz="1400" dirty="0"/>
          </a:p>
        </p:txBody>
      </p:sp>
    </p:spTree>
    <p:extLst>
      <p:ext uri="{BB962C8B-B14F-4D97-AF65-F5344CB8AC3E}">
        <p14:creationId xmlns:p14="http://schemas.microsoft.com/office/powerpoint/2010/main" val="1329052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3CDA96AA-BB17-E849-9A54-0E07E5856BA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01911" y="6482046"/>
            <a:ext cx="1076023" cy="1080805"/>
          </a:xfrm>
          <a:prstGeom prst="rect">
            <a:avLst/>
          </a:prstGeom>
        </p:spPr>
      </p:pic>
      <p:sp>
        <p:nvSpPr>
          <p:cNvPr id="20" name="Espace réservé du contenu 3"/>
          <p:cNvSpPr txBox="1">
            <a:spLocks/>
          </p:cNvSpPr>
          <p:nvPr/>
        </p:nvSpPr>
        <p:spPr>
          <a:xfrm>
            <a:off x="2922533" y="1507882"/>
            <a:ext cx="5019017" cy="147732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eaLnBrk="1" hangingPunct="1">
              <a:defRPr sz="1800" b="1" i="0">
                <a:solidFill>
                  <a:srgbClr val="231F20"/>
                </a:solidFill>
                <a:latin typeface="Verdana"/>
                <a:ea typeface="+mn-ea"/>
                <a:cs typeface="Verdana"/>
              </a:defRPr>
            </a:lvl1pPr>
            <a:lvl2pPr marL="457200" eaLnBrk="1" hangingPunct="1">
              <a:defRPr>
                <a:latin typeface="+mn-lt"/>
                <a:ea typeface="+mn-ea"/>
                <a:cs typeface="+mn-cs"/>
              </a:defRPr>
            </a:lvl2pPr>
            <a:lvl3pPr marL="914400" eaLnBrk="1" hangingPunct="1">
              <a:defRPr>
                <a:latin typeface="+mn-lt"/>
                <a:ea typeface="+mn-ea"/>
                <a:cs typeface="+mn-cs"/>
              </a:defRPr>
            </a:lvl3pPr>
            <a:lvl4pPr marL="1371600" eaLnBrk="1" hangingPunct="1">
              <a:defRPr>
                <a:latin typeface="+mn-lt"/>
                <a:ea typeface="+mn-ea"/>
                <a:cs typeface="+mn-cs"/>
              </a:defRPr>
            </a:lvl4pPr>
            <a:lvl5pPr marL="1828800" eaLnBrk="1" hangingPunct="1">
              <a:defRPr>
                <a:latin typeface="+mn-lt"/>
                <a:ea typeface="+mn-ea"/>
                <a:cs typeface="+mn-cs"/>
              </a:defRPr>
            </a:lvl5pPr>
            <a:lvl6pPr marL="2286000" eaLnBrk="1" hangingPunct="1">
              <a:defRPr>
                <a:latin typeface="+mn-lt"/>
                <a:ea typeface="+mn-ea"/>
                <a:cs typeface="+mn-cs"/>
              </a:defRPr>
            </a:lvl6pPr>
            <a:lvl7pPr marL="2743200" eaLnBrk="1" hangingPunct="1">
              <a:defRPr>
                <a:latin typeface="+mn-lt"/>
                <a:ea typeface="+mn-ea"/>
                <a:cs typeface="+mn-cs"/>
              </a:defRPr>
            </a:lvl7pPr>
            <a:lvl8pPr marL="3200400" eaLnBrk="1" hangingPunct="1">
              <a:defRPr>
                <a:latin typeface="+mn-lt"/>
                <a:ea typeface="+mn-ea"/>
                <a:cs typeface="+mn-cs"/>
              </a:defRPr>
            </a:lvl8pPr>
            <a:lvl9pPr marL="3657600" eaLnBrk="1" hangingPunct="1">
              <a:defRPr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ar-DZ" altLang="fr-FR" sz="2400" b="0" kern="0" dirty="0">
                <a:solidFill>
                  <a:schemeClr val="tx1"/>
                </a:solidFill>
                <a:latin typeface="+mj-lt"/>
              </a:rPr>
              <a:t>لأنواع والموائل المحمية من قبل الاتحاد </a:t>
            </a:r>
            <a:r>
              <a:rPr lang="ar-DZ" altLang="fr-FR" sz="2400" b="0" kern="0" dirty="0" smtClean="0">
                <a:solidFill>
                  <a:schemeClr val="tx1"/>
                </a:solidFill>
                <a:latin typeface="+mj-lt"/>
              </a:rPr>
              <a:t>الأوروبي</a:t>
            </a:r>
            <a:endParaRPr lang="fr-FR" altLang="fr-FR" sz="2400" b="0" kern="0" dirty="0" smtClean="0">
              <a:solidFill>
                <a:schemeClr val="tx1"/>
              </a:solidFill>
              <a:latin typeface="+mj-lt"/>
            </a:endParaRPr>
          </a:p>
          <a:p>
            <a:pPr algn="ctr" rtl="1">
              <a:buFont typeface="Arial" panose="020B0604020202020204" pitchFamily="34" charset="0"/>
              <a:buNone/>
              <a:defRPr/>
            </a:pPr>
            <a:r>
              <a:rPr lang="ar-DZ" altLang="fr-FR" sz="2400" b="0" kern="0" dirty="0">
                <a:solidFill>
                  <a:schemeClr val="tx1"/>
                </a:solidFill>
                <a:latin typeface="+mj-lt"/>
              </a:rPr>
              <a:t>94 طائر33 موطنًا من الملحق 113 البرمائيات26 من الثدييات8 سمكة7 حشرات5 </a:t>
            </a:r>
            <a:r>
              <a:rPr lang="ar-DZ" altLang="fr-FR" sz="2400" b="0" kern="0" dirty="0" smtClean="0">
                <a:solidFill>
                  <a:schemeClr val="tx1"/>
                </a:solidFill>
                <a:latin typeface="+mj-lt"/>
              </a:rPr>
              <a:t>زواحف2 الرخويات</a:t>
            </a:r>
            <a:r>
              <a:rPr lang="fr-FR" altLang="fr-FR" sz="2400" b="0" kern="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ar-DZ" altLang="fr-FR" sz="2400" b="0" kern="0" dirty="0" smtClean="0">
                <a:solidFill>
                  <a:schemeClr val="tx1"/>
                </a:solidFill>
                <a:latin typeface="+mj-lt"/>
              </a:rPr>
              <a:t>1 </a:t>
            </a:r>
            <a:r>
              <a:rPr lang="ar-DZ" altLang="fr-FR" sz="2400" b="0" kern="0" dirty="0">
                <a:solidFill>
                  <a:schemeClr val="tx1"/>
                </a:solidFill>
                <a:latin typeface="+mj-lt"/>
              </a:rPr>
              <a:t>نوع من النباتات</a:t>
            </a:r>
            <a:endParaRPr lang="fr-FR" sz="2400" b="0" kern="0" dirty="0">
              <a:latin typeface="+mj-lt"/>
            </a:endParaRPr>
          </a:p>
        </p:txBody>
      </p:sp>
      <p:sp>
        <p:nvSpPr>
          <p:cNvPr id="31" name="ZoneTexte 1"/>
          <p:cNvSpPr txBox="1">
            <a:spLocks noChangeArrowheads="1"/>
          </p:cNvSpPr>
          <p:nvPr/>
        </p:nvSpPr>
        <p:spPr bwMode="auto">
          <a:xfrm>
            <a:off x="7453372" y="5666438"/>
            <a:ext cx="4093433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ar-DZ" altLang="fr-FR" dirty="0">
                <a:solidFill>
                  <a:srgbClr val="595959"/>
                </a:solidFill>
              </a:rPr>
              <a:t>+ 10 عشرات من القضايا خارج </a:t>
            </a:r>
            <a:r>
              <a:rPr lang="ar-DZ" altLang="fr-FR" dirty="0" smtClean="0">
                <a:solidFill>
                  <a:srgbClr val="595959"/>
                </a:solidFill>
              </a:rPr>
              <a:t>التوجيهات</a:t>
            </a:r>
            <a:endParaRPr lang="fr-FR" altLang="fr-FR" dirty="0" smtClean="0">
              <a:solidFill>
                <a:srgbClr val="595959"/>
              </a:solidFill>
            </a:endParaRPr>
          </a:p>
          <a:p>
            <a:endParaRPr lang="ar-DZ" altLang="fr-FR" dirty="0">
              <a:solidFill>
                <a:srgbClr val="595959"/>
              </a:solidFill>
            </a:endParaRPr>
          </a:p>
          <a:p>
            <a:r>
              <a:rPr lang="ar-DZ" altLang="fr-FR" dirty="0" smtClean="0">
                <a:solidFill>
                  <a:srgbClr val="595959"/>
                </a:solidFill>
              </a:rPr>
              <a:t> </a:t>
            </a:r>
            <a:r>
              <a:rPr lang="ar-DZ" altLang="fr-FR" sz="3200" dirty="0">
                <a:solidFill>
                  <a:srgbClr val="595959"/>
                </a:solidFill>
              </a:rPr>
              <a:t>170 نوع</a:t>
            </a:r>
            <a:endParaRPr lang="fr-FR" altLang="fr-FR" sz="2800" b="1" dirty="0">
              <a:solidFill>
                <a:srgbClr val="595959"/>
              </a:solidFill>
            </a:endParaRPr>
          </a:p>
        </p:txBody>
      </p:sp>
      <p:pic>
        <p:nvPicPr>
          <p:cNvPr id="32" name="Image 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87824" y="2210297"/>
            <a:ext cx="2478966" cy="17256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127000"/>
          </a:effectLst>
        </p:spPr>
      </p:pic>
      <p:pic>
        <p:nvPicPr>
          <p:cNvPr id="36" name="Image 35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292977" y="3001985"/>
            <a:ext cx="2629556" cy="2078477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39" name="Imag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01989" y="6298992"/>
            <a:ext cx="2928632" cy="986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Image 39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81" y="1238230"/>
            <a:ext cx="2397196" cy="17974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127000"/>
          </a:effectLst>
        </p:spPr>
      </p:pic>
      <p:pic>
        <p:nvPicPr>
          <p:cNvPr id="41" name="Image 40"/>
          <p:cNvPicPr>
            <a:picLocks noChangeAspect="1"/>
          </p:cNvPicPr>
          <p:nvPr/>
        </p:nvPicPr>
        <p:blipFill>
          <a:blip r:embed="rId8"/>
          <a:srcRect l="41635" t="17693" r="31923" b="43797"/>
          <a:stretch>
            <a:fillRect/>
          </a:stretch>
        </p:blipFill>
        <p:spPr bwMode="auto">
          <a:xfrm>
            <a:off x="11287263" y="35016"/>
            <a:ext cx="1819275" cy="1765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127000"/>
          </a:effectLst>
        </p:spPr>
      </p:pic>
      <p:pic>
        <p:nvPicPr>
          <p:cNvPr id="42" name="Image 41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941550" y="1276373"/>
            <a:ext cx="2835275" cy="17256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127000"/>
          </a:effectLst>
        </p:spPr>
      </p:pic>
      <p:sp>
        <p:nvSpPr>
          <p:cNvPr id="2" name="object 68">
            <a:extLst>
              <a:ext uri="{FF2B5EF4-FFF2-40B4-BE49-F238E27FC236}">
                <a16:creationId xmlns:a16="http://schemas.microsoft.com/office/drawing/2014/main" id="{43B3AB4F-EECC-44B2-7972-1302BFE9C4A0}"/>
              </a:ext>
            </a:extLst>
          </p:cNvPr>
          <p:cNvSpPr txBox="1">
            <a:spLocks/>
          </p:cNvSpPr>
          <p:nvPr/>
        </p:nvSpPr>
        <p:spPr>
          <a:xfrm>
            <a:off x="313557" y="34111"/>
            <a:ext cx="8856984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2700" b="1" i="0">
                <a:solidFill>
                  <a:srgbClr val="231F20"/>
                </a:solidFill>
                <a:latin typeface="Verdana"/>
                <a:ea typeface="+mj-ea"/>
                <a:cs typeface="Verdana"/>
              </a:defRPr>
            </a:lvl1pPr>
          </a:lstStyle>
          <a:p>
            <a:pPr marL="12700" algn="r" rtl="1">
              <a:spcBef>
                <a:spcPts val="100"/>
              </a:spcBef>
            </a:pPr>
            <a:r>
              <a:rPr lang="ar-DZ" sz="3600" kern="0" spc="-235" dirty="0">
                <a:latin typeface="Zona Pro" panose="02010503040002020004" pitchFamily="2" charset="77"/>
              </a:rPr>
              <a:t>التنوع البيولوجي الملحوظ الذي يبرر تنفيذ تدابير الحماية والإدارة</a:t>
            </a:r>
            <a:endParaRPr lang="fr-FR" sz="3600" kern="0" dirty="0">
              <a:latin typeface="Zona Pro" panose="02010503040002020004" pitchFamily="2" charset="77"/>
            </a:endParaRP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CCDF6F66-6620-633B-D44F-E6D4D53956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621" y="5090996"/>
            <a:ext cx="3627616" cy="2415992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75BEC1B9-F410-1729-A86D-6C7F7B6CBB4D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7406" y="3401889"/>
            <a:ext cx="2709419" cy="183493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8" name="Picture 4" descr="Myotis daubentonii — Wikipédia">
            <a:extLst>
              <a:ext uri="{FF2B5EF4-FFF2-40B4-BE49-F238E27FC236}">
                <a16:creationId xmlns:a16="http://schemas.microsoft.com/office/drawing/2014/main" id="{B3A4B2BA-3E91-462C-9F5B-B36C6CD8C4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25265" y="4560327"/>
            <a:ext cx="2598548" cy="1738665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9409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68">
            <a:extLst>
              <a:ext uri="{FF2B5EF4-FFF2-40B4-BE49-F238E27FC236}">
                <a16:creationId xmlns:a16="http://schemas.microsoft.com/office/drawing/2014/main" id="{8324E62E-0398-B84D-8BE0-9AB8261FAD81}"/>
              </a:ext>
            </a:extLst>
          </p:cNvPr>
          <p:cNvSpPr txBox="1">
            <a:spLocks/>
          </p:cNvSpPr>
          <p:nvPr/>
        </p:nvSpPr>
        <p:spPr>
          <a:xfrm>
            <a:off x="601589" y="136377"/>
            <a:ext cx="12169352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2700" b="1" i="0">
                <a:solidFill>
                  <a:srgbClr val="231F20"/>
                </a:solidFill>
                <a:latin typeface="Verdana"/>
                <a:ea typeface="+mj-ea"/>
                <a:cs typeface="Verdana"/>
              </a:defRPr>
            </a:lvl1pPr>
          </a:lstStyle>
          <a:p>
            <a:pPr marL="12700" algn="just">
              <a:spcBef>
                <a:spcPts val="100"/>
              </a:spcBef>
            </a:pPr>
            <a:r>
              <a:rPr lang="ar-DZ" sz="3200" dirty="0"/>
              <a:t>ولادة عمل مشترك لصالح التنوع البيولوجي: المرصد للتراث الطبيعي في مستنقع </a:t>
            </a:r>
            <a:r>
              <a:rPr lang="ar-DZ" sz="3200" dirty="0" err="1"/>
              <a:t>بواتيفان</a:t>
            </a:r>
            <a:endParaRPr lang="fr-FR" sz="3200" kern="0" dirty="0">
              <a:latin typeface="Zona Pro" panose="02010503040002020004" pitchFamily="2" charset="77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65131" y="1134086"/>
            <a:ext cx="10969706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endParaRPr lang="fr-FR" sz="2000" dirty="0"/>
          </a:p>
          <a:p>
            <a:pPr algn="r" rtl="1">
              <a:lnSpc>
                <a:spcPct val="150000"/>
              </a:lnSpc>
            </a:pPr>
            <a:r>
              <a:rPr lang="ar-DZ" sz="2000" dirty="0" smtClean="0"/>
              <a:t>أداة </a:t>
            </a:r>
            <a:r>
              <a:rPr lang="ar-DZ" sz="2000" dirty="0"/>
              <a:t>تم إنشاؤها من خلال وثيقة الأهداف </a:t>
            </a:r>
            <a:r>
              <a:rPr lang="fr-FR" sz="2000" dirty="0" smtClean="0"/>
              <a:t>(DOCOB</a:t>
            </a:r>
            <a:r>
              <a:rPr lang="fr-FR" sz="2000" dirty="0"/>
              <a:t>) </a:t>
            </a:r>
            <a:r>
              <a:rPr lang="ar-DZ" sz="2000" dirty="0"/>
              <a:t>في برنامج </a:t>
            </a:r>
            <a:r>
              <a:rPr lang="ar-DZ" sz="2000" dirty="0" err="1"/>
              <a:t>ناتورا</a:t>
            </a:r>
            <a:r>
              <a:rPr lang="ar-DZ" sz="2000" dirty="0"/>
              <a:t> 2000 (= خطة إدارة الاتحاد الأوروبي) لمستنقع </a:t>
            </a:r>
            <a:r>
              <a:rPr lang="ar-DZ" sz="2000" dirty="0" err="1"/>
              <a:t>بواتيفان</a:t>
            </a:r>
            <a:endParaRPr lang="ar-DZ" sz="2000" dirty="0"/>
          </a:p>
          <a:p>
            <a:pPr algn="r" rtl="1">
              <a:lnSpc>
                <a:spcPct val="150000"/>
              </a:lnSpc>
            </a:pPr>
            <a:r>
              <a:rPr lang="ar-DZ" sz="2000" dirty="0"/>
              <a:t>تم إنشاؤه في عام 2003 بدفع من الجهات الفاعلة في المنطقة لتوفير أداة لتقييم حالة المواطن والأنواع  دراسة حالة المنطقة الرطبة من خلال عدسة التنوع البيولوجي.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34862608-5B42-82D5-9EF3-48562BBB13A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093" t="4039" r="9073" b="3774"/>
          <a:stretch/>
        </p:blipFill>
        <p:spPr>
          <a:xfrm>
            <a:off x="222619" y="2981793"/>
            <a:ext cx="5184576" cy="4608512"/>
          </a:xfrm>
          <a:prstGeom prst="rect">
            <a:avLst/>
          </a:prstGeom>
        </p:spPr>
      </p:pic>
      <p:pic>
        <p:nvPicPr>
          <p:cNvPr id="51" name="Image 50">
            <a:extLst>
              <a:ext uri="{FF2B5EF4-FFF2-40B4-BE49-F238E27FC236}">
                <a16:creationId xmlns:a16="http://schemas.microsoft.com/office/drawing/2014/main" id="{90878F6C-AB16-6993-42C7-86B058F1F5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75861" y="3039018"/>
            <a:ext cx="7428811" cy="4494063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3CDA96AA-BB17-E849-9A54-0E07E5856BA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68515" y="6499380"/>
            <a:ext cx="1076023" cy="1080805"/>
          </a:xfrm>
          <a:prstGeom prst="rect">
            <a:avLst/>
          </a:prstGeom>
        </p:spPr>
      </p:pic>
      <p:graphicFrame>
        <p:nvGraphicFramePr>
          <p:cNvPr id="52" name="Diagramme 51">
            <a:extLst>
              <a:ext uri="{FF2B5EF4-FFF2-40B4-BE49-F238E27FC236}">
                <a16:creationId xmlns:a16="http://schemas.microsoft.com/office/drawing/2014/main" id="{AA96BD92-219B-CCD9-020E-2F75F7651BC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64661070"/>
              </p:ext>
            </p:extLst>
          </p:nvPr>
        </p:nvGraphicFramePr>
        <p:xfrm>
          <a:off x="11618813" y="1621185"/>
          <a:ext cx="2123246" cy="16641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val="14879331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68">
            <a:extLst>
              <a:ext uri="{FF2B5EF4-FFF2-40B4-BE49-F238E27FC236}">
                <a16:creationId xmlns:a16="http://schemas.microsoft.com/office/drawing/2014/main" id="{8324E62E-0398-B84D-8BE0-9AB8261FAD81}"/>
              </a:ext>
            </a:extLst>
          </p:cNvPr>
          <p:cNvSpPr txBox="1">
            <a:spLocks/>
          </p:cNvSpPr>
          <p:nvPr/>
        </p:nvSpPr>
        <p:spPr>
          <a:xfrm>
            <a:off x="601589" y="136377"/>
            <a:ext cx="12169352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2700" b="1" i="0">
                <a:solidFill>
                  <a:srgbClr val="231F20"/>
                </a:solidFill>
                <a:latin typeface="Verdana"/>
                <a:ea typeface="+mj-ea"/>
                <a:cs typeface="Verdana"/>
              </a:defRPr>
            </a:lvl1pPr>
          </a:lstStyle>
          <a:p>
            <a:pPr marL="12700" algn="just" rtl="1">
              <a:spcBef>
                <a:spcPts val="100"/>
              </a:spcBef>
            </a:pPr>
            <a:r>
              <a:rPr lang="ar-DZ" sz="3200" dirty="0"/>
              <a:t>تحفيز الفاعلين المحليين</a:t>
            </a:r>
            <a:endParaRPr lang="fr-FR" sz="3200" kern="0" dirty="0">
              <a:latin typeface="Zona Pro" panose="02010503040002020004" pitchFamily="2" charset="77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3CDA96AA-BB17-E849-9A54-0E07E5856BA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68515" y="6499380"/>
            <a:ext cx="1076023" cy="1080805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643E0D29-59F8-00AE-6E50-C3C5E8B6FB90}"/>
              </a:ext>
            </a:extLst>
          </p:cNvPr>
          <p:cNvSpPr/>
          <p:nvPr/>
        </p:nvSpPr>
        <p:spPr>
          <a:xfrm>
            <a:off x="241549" y="1405161"/>
            <a:ext cx="112655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 rtl="1">
              <a:buFont typeface="Wingdings" panose="05000000000000000000" pitchFamily="2" charset="2"/>
              <a:buChar char="ü"/>
            </a:pPr>
            <a:r>
              <a:rPr lang="ar-DZ" sz="2000" dirty="0"/>
              <a:t>التشغيل عن طريق التصنيف</a:t>
            </a:r>
            <a:endParaRPr lang="fr-FR" sz="2000" dirty="0"/>
          </a:p>
        </p:txBody>
      </p:sp>
      <p:pic>
        <p:nvPicPr>
          <p:cNvPr id="3076" name="Picture 4" descr="Ensemble D'icônes D'amphibiens Avec Des Grenouilles De Différentes Espèces  | Vecteur Premium">
            <a:extLst>
              <a:ext uri="{FF2B5EF4-FFF2-40B4-BE49-F238E27FC236}">
                <a16:creationId xmlns:a16="http://schemas.microsoft.com/office/drawing/2014/main" id="{BE6B51E7-10B0-15C2-D649-0EEAAE1DA5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565" y="2093083"/>
            <a:ext cx="1241151" cy="1112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La symbolique de Hirondelle">
            <a:extLst>
              <a:ext uri="{FF2B5EF4-FFF2-40B4-BE49-F238E27FC236}">
                <a16:creationId xmlns:a16="http://schemas.microsoft.com/office/drawing/2014/main" id="{DE8F6D57-57F9-7DBF-156C-E8AF57BC7B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4274" y="2067815"/>
            <a:ext cx="1377126" cy="1224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Icône Poisson. Symbole d'animal d'eau - : image vectorielle de stock (libre  de droits) 1888492105 | Shutterstock">
            <a:extLst>
              <a:ext uri="{FF2B5EF4-FFF2-40B4-BE49-F238E27FC236}">
                <a16:creationId xmlns:a16="http://schemas.microsoft.com/office/drawing/2014/main" id="{3685AFA3-D7AD-9278-BE3B-41BCF048864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3226" b="65161" l="17667" r="83000">
                        <a14:foregroundMark x1="17833" y1="49516" x2="17833" y2="49516"/>
                        <a14:foregroundMark x1="80000" y1="46290" x2="80000" y2="46290"/>
                        <a14:foregroundMark x1="83000" y1="40968" x2="83000" y2="40968"/>
                        <a14:foregroundMark x1="47167" y1="65161" x2="47167" y2="6516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214" t="18297" r="13447" b="30491"/>
          <a:stretch/>
        </p:blipFill>
        <p:spPr bwMode="auto">
          <a:xfrm>
            <a:off x="4089466" y="1956458"/>
            <a:ext cx="1720355" cy="1224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Symbole D'empreinte De Patte Vectores, Ilustraciones y Gráficos - 123RF">
            <a:extLst>
              <a:ext uri="{FF2B5EF4-FFF2-40B4-BE49-F238E27FC236}">
                <a16:creationId xmlns:a16="http://schemas.microsoft.com/office/drawing/2014/main" id="{7F1144E6-0FAD-A57D-AE2D-BEC0D9000F6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79" t="10251" r="11342" b="8466"/>
          <a:stretch/>
        </p:blipFill>
        <p:spPr bwMode="auto">
          <a:xfrm>
            <a:off x="6299125" y="2064127"/>
            <a:ext cx="1249957" cy="131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ressource graphique symbole noir plante avec : illustration de stock  2214836967 | Shutterstock">
            <a:extLst>
              <a:ext uri="{FF2B5EF4-FFF2-40B4-BE49-F238E27FC236}">
                <a16:creationId xmlns:a16="http://schemas.microsoft.com/office/drawing/2014/main" id="{28484377-6A5E-4F46-B7E1-8DCB1F814B2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00"/>
          <a:stretch/>
        </p:blipFill>
        <p:spPr bwMode="auto">
          <a:xfrm>
            <a:off x="7993085" y="2176244"/>
            <a:ext cx="1292555" cy="1081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 descr="Beetle Crest Design Symbole D'insecte Noir Royal | Vecteur Premium">
            <a:extLst>
              <a:ext uri="{FF2B5EF4-FFF2-40B4-BE49-F238E27FC236}">
                <a16:creationId xmlns:a16="http://schemas.microsoft.com/office/drawing/2014/main" id="{EA549823-5A97-84EE-DC25-BB2B7FC883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2589" y="2036650"/>
            <a:ext cx="1386669" cy="1286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0" name="Picture 18" descr="Point d'exclamation dans un cercle - Icônes gratuites">
            <a:extLst>
              <a:ext uri="{FF2B5EF4-FFF2-40B4-BE49-F238E27FC236}">
                <a16:creationId xmlns:a16="http://schemas.microsoft.com/office/drawing/2014/main" id="{3EB057E9-CA8A-915C-2ACE-0E39CC1EEC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07081" y="1908048"/>
            <a:ext cx="1512168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4A725DF-B938-EFC5-C9C2-022873F1A2E9}"/>
              </a:ext>
            </a:extLst>
          </p:cNvPr>
          <p:cNvSpPr/>
          <p:nvPr/>
        </p:nvSpPr>
        <p:spPr>
          <a:xfrm>
            <a:off x="281309" y="3581370"/>
            <a:ext cx="144966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DZ" sz="2000" dirty="0"/>
              <a:t>البرمائيات / الزواحف</a:t>
            </a:r>
            <a:endParaRPr lang="fr-FR" sz="20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713A3EE-FBC9-916D-1F13-6B2126BD6C4A}"/>
              </a:ext>
            </a:extLst>
          </p:cNvPr>
          <p:cNvSpPr/>
          <p:nvPr/>
        </p:nvSpPr>
        <p:spPr>
          <a:xfrm>
            <a:off x="2325256" y="3588157"/>
            <a:ext cx="144966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ar-DZ" sz="2000" dirty="0"/>
              <a:t>الطيور</a:t>
            </a:r>
            <a:endParaRPr lang="fr-FR" sz="20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7EBABEF-3429-7AC7-941E-37F4717B7B37}"/>
              </a:ext>
            </a:extLst>
          </p:cNvPr>
          <p:cNvSpPr/>
          <p:nvPr/>
        </p:nvSpPr>
        <p:spPr>
          <a:xfrm>
            <a:off x="4224812" y="3581370"/>
            <a:ext cx="144966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ar-DZ" sz="2000" dirty="0"/>
              <a:t>الحوت</a:t>
            </a:r>
            <a:endParaRPr lang="fr-FR" sz="2000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E2FBC1F-B7E5-15A7-CE74-5702568DD848}"/>
              </a:ext>
            </a:extLst>
          </p:cNvPr>
          <p:cNvSpPr/>
          <p:nvPr/>
        </p:nvSpPr>
        <p:spPr>
          <a:xfrm>
            <a:off x="6199272" y="3588157"/>
            <a:ext cx="16751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ar-DZ" sz="2000" dirty="0"/>
              <a:t>الثدييات</a:t>
            </a:r>
            <a:endParaRPr lang="fr-FR" sz="2000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5C14A8C-6A7A-856C-BE7C-024333F108C0}"/>
              </a:ext>
            </a:extLst>
          </p:cNvPr>
          <p:cNvSpPr/>
          <p:nvPr/>
        </p:nvSpPr>
        <p:spPr>
          <a:xfrm>
            <a:off x="7895587" y="3588157"/>
            <a:ext cx="16751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DZ" sz="2000" dirty="0"/>
              <a:t>النباتات / الموائل</a:t>
            </a:r>
            <a:endParaRPr lang="fr-FR" sz="2000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43CBF1C-D778-4832-1B50-F9AC5D67C240}"/>
              </a:ext>
            </a:extLst>
          </p:cNvPr>
          <p:cNvSpPr/>
          <p:nvPr/>
        </p:nvSpPr>
        <p:spPr>
          <a:xfrm>
            <a:off x="9472118" y="3734405"/>
            <a:ext cx="16751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DZ" sz="2000" dirty="0"/>
              <a:t>الحشرات</a:t>
            </a:r>
            <a:endParaRPr lang="fr-FR" sz="2000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595C279-DE16-4781-7A0A-946CAB4291F6}"/>
              </a:ext>
            </a:extLst>
          </p:cNvPr>
          <p:cNvSpPr/>
          <p:nvPr/>
        </p:nvSpPr>
        <p:spPr>
          <a:xfrm>
            <a:off x="11425602" y="3588157"/>
            <a:ext cx="167512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DZ" sz="2000" dirty="0"/>
              <a:t>الأنواع الغريبة الغازية</a:t>
            </a:r>
            <a:endParaRPr lang="fr-FR" sz="2000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696557E-FAC1-257C-5420-68F72396EA63}"/>
              </a:ext>
            </a:extLst>
          </p:cNvPr>
          <p:cNvSpPr/>
          <p:nvPr/>
        </p:nvSpPr>
        <p:spPr>
          <a:xfrm>
            <a:off x="889621" y="4981460"/>
            <a:ext cx="1126553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DZ" sz="2000" dirty="0"/>
              <a:t>التعبئة من خلال قطاعات لمجموعة محددة من الفاعلين تجمعهم حسب التصنيف:</a:t>
            </a:r>
          </a:p>
          <a:p>
            <a:pPr algn="r" rtl="1"/>
            <a:r>
              <a:rPr lang="ar-DZ" sz="2000" dirty="0"/>
              <a:t>خدمات الدولة</a:t>
            </a:r>
          </a:p>
          <a:p>
            <a:pPr algn="r" rtl="1"/>
            <a:r>
              <a:rPr lang="ar-DZ" sz="2000" dirty="0"/>
              <a:t>مدراء المناطق</a:t>
            </a:r>
          </a:p>
          <a:p>
            <a:pPr algn="r" rtl="1"/>
            <a:r>
              <a:rPr lang="ar-DZ" sz="2000" dirty="0"/>
              <a:t>جمعيات حماية الطبيعة</a:t>
            </a:r>
          </a:p>
          <a:p>
            <a:pPr algn="r" rtl="1"/>
            <a:r>
              <a:rPr lang="ar-DZ" sz="2000" dirty="0"/>
              <a:t>الجماعات المحلية**</a:t>
            </a:r>
          </a:p>
        </p:txBody>
      </p:sp>
    </p:spTree>
    <p:extLst>
      <p:ext uri="{BB962C8B-B14F-4D97-AF65-F5344CB8AC3E}">
        <p14:creationId xmlns:p14="http://schemas.microsoft.com/office/powerpoint/2010/main" val="32840772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68">
            <a:extLst>
              <a:ext uri="{FF2B5EF4-FFF2-40B4-BE49-F238E27FC236}">
                <a16:creationId xmlns:a16="http://schemas.microsoft.com/office/drawing/2014/main" id="{8324E62E-0398-B84D-8BE0-9AB8261FAD81}"/>
              </a:ext>
            </a:extLst>
          </p:cNvPr>
          <p:cNvSpPr txBox="1">
            <a:spLocks/>
          </p:cNvSpPr>
          <p:nvPr/>
        </p:nvSpPr>
        <p:spPr>
          <a:xfrm>
            <a:off x="601589" y="136377"/>
            <a:ext cx="12169352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2700" b="1" i="0">
                <a:solidFill>
                  <a:srgbClr val="231F20"/>
                </a:solidFill>
                <a:latin typeface="Verdana"/>
                <a:ea typeface="+mj-ea"/>
                <a:cs typeface="Verdana"/>
              </a:defRPr>
            </a:lvl1pPr>
          </a:lstStyle>
          <a:p>
            <a:pPr marL="12700" algn="just" rtl="1">
              <a:spcBef>
                <a:spcPts val="100"/>
              </a:spcBef>
            </a:pPr>
            <a:r>
              <a:rPr lang="ar-DZ" sz="3200" kern="0" spc="-235" dirty="0">
                <a:latin typeface="Zona Pro" panose="02010503040002020004" pitchFamily="2" charset="77"/>
              </a:rPr>
              <a:t>إنتاج المؤشرات لإعلام وتقييم إجراءات الإدارة</a:t>
            </a:r>
            <a:endParaRPr lang="fr-FR" sz="3200" kern="0" dirty="0">
              <a:latin typeface="Zona Pro" panose="02010503040002020004" pitchFamily="2" charset="77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745605" y="497800"/>
            <a:ext cx="950505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r" rtl="1">
              <a:buFont typeface="Wingdings" panose="05000000000000000000" pitchFamily="2" charset="2"/>
              <a:buChar char="ü"/>
            </a:pPr>
            <a:endParaRPr lang="fr-FR" sz="2000" dirty="0"/>
          </a:p>
          <a:p>
            <a:pPr algn="r" rtl="1"/>
            <a:r>
              <a:rPr lang="ar-DZ" sz="2000" b="1" dirty="0"/>
              <a:t>الأعمدة الخمسة </a:t>
            </a:r>
            <a:r>
              <a:rPr lang="ar-DZ" sz="2000" b="1" dirty="0" err="1"/>
              <a:t>لل</a:t>
            </a:r>
            <a:r>
              <a:rPr lang="ar-DZ" sz="2000" b="1" dirty="0"/>
              <a:t>ـ </a:t>
            </a:r>
            <a:r>
              <a:rPr lang="fr-FR" sz="2000" dirty="0"/>
              <a:t>OPN:</a:t>
            </a:r>
          </a:p>
          <a:p>
            <a:pPr algn="r" rtl="1"/>
            <a:r>
              <a:rPr lang="ar-DZ" sz="2000" dirty="0"/>
              <a:t>معرفة توزيع الأنواع والموائل</a:t>
            </a:r>
          </a:p>
          <a:p>
            <a:pPr algn="r" rtl="1"/>
            <a:r>
              <a:rPr lang="ar-DZ" sz="2000" dirty="0"/>
              <a:t>متابعة الاتجاهات</a:t>
            </a:r>
          </a:p>
          <a:p>
            <a:pPr algn="r" rtl="1"/>
            <a:r>
              <a:rPr lang="ar-DZ" sz="2000" dirty="0"/>
              <a:t>فهم التفاعلات بين الموائل والأنواع</a:t>
            </a:r>
          </a:p>
          <a:p>
            <a:pPr algn="r" rtl="1"/>
            <a:r>
              <a:rPr lang="ar-DZ" sz="2000" dirty="0"/>
              <a:t>تقييم سياسات الإدارة</a:t>
            </a:r>
          </a:p>
          <a:p>
            <a:pPr algn="r" rtl="1"/>
            <a:r>
              <a:rPr lang="ar-DZ" sz="2000" dirty="0"/>
              <a:t>تسليط الضوء على النتائج**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3CDA96AA-BB17-E849-9A54-0E07E5856BA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68515" y="6499380"/>
            <a:ext cx="1076023" cy="1080805"/>
          </a:xfrm>
          <a:prstGeom prst="rect">
            <a:avLst/>
          </a:prstGeom>
        </p:spPr>
      </p:pic>
      <p:graphicFrame>
        <p:nvGraphicFramePr>
          <p:cNvPr id="52" name="Diagramme 51">
            <a:extLst>
              <a:ext uri="{FF2B5EF4-FFF2-40B4-BE49-F238E27FC236}">
                <a16:creationId xmlns:a16="http://schemas.microsoft.com/office/drawing/2014/main" id="{AA96BD92-219B-CCD9-020E-2F75F7651BC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66248005"/>
              </p:ext>
            </p:extLst>
          </p:nvPr>
        </p:nvGraphicFramePr>
        <p:xfrm>
          <a:off x="11618813" y="1621185"/>
          <a:ext cx="2123246" cy="16641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9" name="Rectangle 8">
            <a:extLst>
              <a:ext uri="{FF2B5EF4-FFF2-40B4-BE49-F238E27FC236}">
                <a16:creationId xmlns:a16="http://schemas.microsoft.com/office/drawing/2014/main" id="{75DCAE82-81EA-1696-FEE2-527F472B43F3}"/>
              </a:ext>
            </a:extLst>
          </p:cNvPr>
          <p:cNvSpPr/>
          <p:nvPr/>
        </p:nvSpPr>
        <p:spPr>
          <a:xfrm>
            <a:off x="378401" y="2414126"/>
            <a:ext cx="1126553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endParaRPr lang="fr-FR" sz="2000" dirty="0"/>
          </a:p>
          <a:p>
            <a:pPr marL="342900" indent="-342900" algn="r" rtl="1">
              <a:buFont typeface="Wingdings" panose="05000000000000000000" pitchFamily="2" charset="2"/>
              <a:buChar char="ü"/>
            </a:pPr>
            <a:r>
              <a:rPr lang="ar-DZ" sz="2000" dirty="0"/>
              <a:t>مثال على المؤشرات:</a:t>
            </a:r>
            <a:endParaRPr lang="fr-FR" sz="20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22D49DB-2A1C-69AC-6401-D17674A86C0F}"/>
              </a:ext>
            </a:extLst>
          </p:cNvPr>
          <p:cNvSpPr/>
          <p:nvPr/>
        </p:nvSpPr>
        <p:spPr>
          <a:xfrm>
            <a:off x="4776804" y="3381315"/>
            <a:ext cx="374441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r" rtl="1">
              <a:buFont typeface="Wingdings" panose="05000000000000000000" pitchFamily="2" charset="2"/>
              <a:buChar char="§"/>
            </a:pPr>
            <a:r>
              <a:rPr lang="ar-DZ" sz="2000" dirty="0"/>
              <a:t>الطيور الجارحة / الطيور الرطبة المتكاثرة (الخرشنة ذات الذيل الأسود؛ الشنقة الحمراء؛ </a:t>
            </a:r>
            <a:r>
              <a:rPr lang="ar-DZ" sz="2000" dirty="0" err="1"/>
              <a:t>ستيليت</a:t>
            </a:r>
            <a:r>
              <a:rPr lang="ar-DZ" sz="2000" dirty="0"/>
              <a:t> بني؛ الطائر الساكن؛ </a:t>
            </a:r>
            <a:r>
              <a:rPr lang="ar-DZ" sz="2000" dirty="0" err="1"/>
              <a:t>الأڤوسيت</a:t>
            </a:r>
            <a:r>
              <a:rPr lang="ar-DZ" sz="2000" dirty="0"/>
              <a:t>)</a:t>
            </a:r>
            <a:endParaRPr lang="fr-FR" sz="2000" i="1" dirty="0">
              <a:solidFill>
                <a:schemeClr val="tx2"/>
              </a:solidFill>
            </a:endParaRP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B0736FB0-D7E4-260D-EA95-883C9AF519C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38562" y="4639503"/>
            <a:ext cx="4000500" cy="2647950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4098E174-47D2-C509-B7EB-46DE577F3A3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639237" y="4978743"/>
            <a:ext cx="4019550" cy="1838325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682DEC7E-0791-8FE6-68F9-2960166CF940}"/>
              </a:ext>
            </a:extLst>
          </p:cNvPr>
          <p:cNvSpPr/>
          <p:nvPr/>
        </p:nvSpPr>
        <p:spPr>
          <a:xfrm>
            <a:off x="366604" y="3381315"/>
            <a:ext cx="374441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r" rtl="1">
              <a:buFont typeface="Wingdings" panose="05000000000000000000" pitchFamily="2" charset="2"/>
              <a:buChar char="§"/>
            </a:pPr>
            <a:r>
              <a:rPr lang="ar-DZ" sz="2000" dirty="0"/>
              <a:t>برمائيات الأراضي الرطبة</a:t>
            </a:r>
            <a:endParaRPr lang="fr-FR" sz="2000" dirty="0"/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C3012C26-C4DE-2E5B-E8A8-82732AE3C36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036691" y="4973995"/>
            <a:ext cx="3848100" cy="226695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F47E11CC-07AE-2E4E-0E2C-DCF3161CD793}"/>
              </a:ext>
            </a:extLst>
          </p:cNvPr>
          <p:cNvSpPr/>
          <p:nvPr/>
        </p:nvSpPr>
        <p:spPr>
          <a:xfrm>
            <a:off x="9036691" y="3386284"/>
            <a:ext cx="374441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r" rtl="1">
              <a:buFont typeface="Wingdings" panose="05000000000000000000" pitchFamily="2" charset="2"/>
              <a:buChar char="§"/>
            </a:pPr>
            <a:r>
              <a:rPr lang="ar-DZ" sz="2000" dirty="0"/>
              <a:t>الخرشنة المتكاثرة (</a:t>
            </a:r>
            <a:r>
              <a:rPr lang="ar-DZ" sz="2000" dirty="0" err="1"/>
              <a:t>إغريت</a:t>
            </a:r>
            <a:r>
              <a:rPr lang="ar-DZ" sz="2000" dirty="0"/>
              <a:t> صغيرة، </a:t>
            </a:r>
            <a:r>
              <a:rPr lang="ar-DZ" sz="2000" dirty="0" err="1"/>
              <a:t>إغريت</a:t>
            </a:r>
            <a:r>
              <a:rPr lang="ar-DZ" sz="2000" dirty="0"/>
              <a:t> ليلية، </a:t>
            </a:r>
            <a:r>
              <a:rPr lang="ar-DZ" sz="2000" dirty="0" err="1"/>
              <a:t>إغريت</a:t>
            </a:r>
            <a:r>
              <a:rPr lang="ar-DZ" sz="2000" dirty="0"/>
              <a:t> رمادي، </a:t>
            </a:r>
            <a:r>
              <a:rPr lang="ar-DZ" sz="2000" dirty="0" err="1"/>
              <a:t>إغريت</a:t>
            </a:r>
            <a:r>
              <a:rPr lang="ar-DZ" sz="2000" dirty="0"/>
              <a:t> ماشية، </a:t>
            </a:r>
            <a:r>
              <a:rPr lang="ar-DZ" sz="2000" dirty="0" err="1"/>
              <a:t>إغريت</a:t>
            </a:r>
            <a:r>
              <a:rPr lang="ar-DZ" sz="2000" dirty="0"/>
              <a:t> بنفسجي، </a:t>
            </a:r>
            <a:r>
              <a:rPr lang="ar-DZ" sz="2000" dirty="0" err="1"/>
              <a:t>إغريت</a:t>
            </a:r>
            <a:r>
              <a:rPr lang="ar-DZ" sz="2000" dirty="0"/>
              <a:t> كبيرة، ملعقة)</a:t>
            </a:r>
            <a:endParaRPr lang="fr-FR" sz="2000" i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65044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68">
            <a:extLst>
              <a:ext uri="{FF2B5EF4-FFF2-40B4-BE49-F238E27FC236}">
                <a16:creationId xmlns:a16="http://schemas.microsoft.com/office/drawing/2014/main" id="{8324E62E-0398-B84D-8BE0-9AB8261FAD81}"/>
              </a:ext>
            </a:extLst>
          </p:cNvPr>
          <p:cNvSpPr txBox="1">
            <a:spLocks/>
          </p:cNvSpPr>
          <p:nvPr/>
        </p:nvSpPr>
        <p:spPr>
          <a:xfrm>
            <a:off x="601589" y="136377"/>
            <a:ext cx="12169352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2700" b="1" i="0">
                <a:solidFill>
                  <a:srgbClr val="231F20"/>
                </a:solidFill>
                <a:latin typeface="Verdana"/>
                <a:ea typeface="+mj-ea"/>
                <a:cs typeface="Verdana"/>
              </a:defRPr>
            </a:lvl1pPr>
          </a:lstStyle>
          <a:p>
            <a:pPr marL="12700" algn="just" rtl="1">
              <a:spcBef>
                <a:spcPts val="100"/>
              </a:spcBef>
            </a:pPr>
            <a:r>
              <a:rPr lang="ar-DZ" sz="3200" dirty="0"/>
              <a:t>الآليات المختلفة للعمل من أجل التنوع البيولوجي في مستنقع </a:t>
            </a:r>
            <a:r>
              <a:rPr lang="ar-DZ" sz="3200" dirty="0" err="1"/>
              <a:t>بواتيفان</a:t>
            </a:r>
            <a:endParaRPr lang="fr-FR" sz="3200" kern="0" dirty="0">
              <a:latin typeface="Zona Pro" panose="02010503040002020004" pitchFamily="2" charset="77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3CDA96AA-BB17-E849-9A54-0E07E5856BA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68515" y="6499380"/>
            <a:ext cx="1076023" cy="1080805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75DCAE82-81EA-1696-FEE2-527F472B43F3}"/>
              </a:ext>
            </a:extLst>
          </p:cNvPr>
          <p:cNvSpPr/>
          <p:nvPr/>
        </p:nvSpPr>
        <p:spPr>
          <a:xfrm>
            <a:off x="207495" y="5156298"/>
            <a:ext cx="1126553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 rtl="1">
              <a:buFont typeface="Wingdings" panose="05000000000000000000" pitchFamily="2" charset="2"/>
              <a:buChar char="ü"/>
            </a:pPr>
            <a:r>
              <a:rPr lang="ar-DZ" sz="2000" dirty="0"/>
              <a:t>التكامل في الأدوات الاستراتيجية للإدارة: الخطط الوطنية والإقليمية للعمل / الاستراتيجية الوطنية للمناطق المحمية، الاستراتيجيات الإقليمية...</a:t>
            </a:r>
            <a:endParaRPr lang="fr-FR" sz="20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972D55B-B03D-8705-5745-2D62587184CA}"/>
              </a:ext>
            </a:extLst>
          </p:cNvPr>
          <p:cNvSpPr/>
          <p:nvPr/>
        </p:nvSpPr>
        <p:spPr>
          <a:xfrm>
            <a:off x="208765" y="6232398"/>
            <a:ext cx="112655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r" rtl="1">
              <a:buFont typeface="Wingdings" panose="05000000000000000000" pitchFamily="2" charset="2"/>
              <a:buChar char="ü"/>
            </a:pPr>
            <a:r>
              <a:rPr lang="ar-DZ" sz="2000" dirty="0"/>
              <a:t>الإسهام في برامج البحث وقواعد البيانات الإقليمية والوطنية</a:t>
            </a:r>
            <a:endParaRPr lang="fr-FR" sz="20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B67DD1B-25FD-62FF-99D7-CF0598BD16DB}"/>
              </a:ext>
            </a:extLst>
          </p:cNvPr>
          <p:cNvSpPr/>
          <p:nvPr/>
        </p:nvSpPr>
        <p:spPr>
          <a:xfrm>
            <a:off x="241549" y="3173772"/>
            <a:ext cx="972108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r" rtl="1">
              <a:buFont typeface="Wingdings" panose="05000000000000000000" pitchFamily="2" charset="2"/>
              <a:buChar char="ü"/>
            </a:pPr>
            <a:r>
              <a:rPr lang="ar-DZ" sz="2000" dirty="0"/>
              <a:t>يغذي التفكير في برامج تخطيط الأراضي التخطيط: </a:t>
            </a:r>
            <a:endParaRPr lang="fr-FR" sz="2000" dirty="0" smtClean="0"/>
          </a:p>
          <a:p>
            <a:pPr marL="342900" indent="-342900" algn="r" rtl="1">
              <a:buFont typeface="Wingdings" panose="05000000000000000000" pitchFamily="2" charset="2"/>
              <a:buChar char="ü"/>
            </a:pPr>
            <a:endParaRPr lang="fr-FR" sz="2000" dirty="0"/>
          </a:p>
          <a:p>
            <a:pPr algn="r" rtl="1"/>
            <a:r>
              <a:rPr lang="ar-DZ" sz="2000" dirty="0" smtClean="0"/>
              <a:t>الطرق</a:t>
            </a:r>
            <a:r>
              <a:rPr lang="ar-DZ" sz="2000" dirty="0"/>
              <a:t>، مشاريع الرياح والطاقة الشمسية إدارة المياه الإجراءات الزراعية والبيئية تقييم السياسات العامة: </a:t>
            </a:r>
            <a:r>
              <a:rPr lang="ar-DZ" sz="2000" dirty="0" err="1"/>
              <a:t>ناتورا</a:t>
            </a:r>
            <a:r>
              <a:rPr lang="ar-DZ" sz="2000" dirty="0"/>
              <a:t> 2000، ميثاق المنتزه</a:t>
            </a:r>
            <a:endParaRPr lang="fr-FR" sz="2000" dirty="0"/>
          </a:p>
        </p:txBody>
      </p:sp>
      <p:pic>
        <p:nvPicPr>
          <p:cNvPr id="2050" name="Picture 2" descr="Levier Stock Illustrations, Vecteurs, &amp; Clipart – (13,852 Stock  Illustrations)">
            <a:extLst>
              <a:ext uri="{FF2B5EF4-FFF2-40B4-BE49-F238E27FC236}">
                <a16:creationId xmlns:a16="http://schemas.microsoft.com/office/drawing/2014/main" id="{8289E8D4-E879-9456-A9A8-F29C5DE88C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2669" y="2348788"/>
            <a:ext cx="2169954" cy="1627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643E0D29-59F8-00AE-6E50-C3C5E8B6FB90}"/>
              </a:ext>
            </a:extLst>
          </p:cNvPr>
          <p:cNvSpPr/>
          <p:nvPr/>
        </p:nvSpPr>
        <p:spPr>
          <a:xfrm>
            <a:off x="241549" y="1405161"/>
            <a:ext cx="112655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 rtl="1">
              <a:buFont typeface="Wingdings" panose="05000000000000000000" pitchFamily="2" charset="2"/>
              <a:buChar char="ü"/>
            </a:pPr>
            <a:r>
              <a:rPr lang="ar-DZ" sz="2000" dirty="0"/>
              <a:t>هدف إنتاج المعلومات:</a:t>
            </a:r>
            <a:endParaRPr lang="fr-FR" sz="2000" dirty="0"/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AFF40C21-6F24-96E7-7D98-B4CFDCA08475}"/>
              </a:ext>
            </a:extLst>
          </p:cNvPr>
          <p:cNvSpPr txBox="1"/>
          <p:nvPr/>
        </p:nvSpPr>
        <p:spPr>
          <a:xfrm>
            <a:off x="2185765" y="1909217"/>
            <a:ext cx="67238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 rtl="1">
              <a:buFont typeface="Wingdings" panose="05000000000000000000" pitchFamily="2" charset="2"/>
              <a:buChar char="§"/>
            </a:pPr>
            <a:r>
              <a:rPr lang="ar-DZ" dirty="0"/>
              <a:t>بمبادرة من استجواب المنطقة وفاعليها</a:t>
            </a:r>
            <a:endParaRPr lang="fr-FR" sz="1800" dirty="0"/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FE37E584-732A-9C07-BA4B-7F7F741F0559}"/>
              </a:ext>
            </a:extLst>
          </p:cNvPr>
          <p:cNvSpPr txBox="1"/>
          <p:nvPr/>
        </p:nvSpPr>
        <p:spPr>
          <a:xfrm>
            <a:off x="2185765" y="2413273"/>
            <a:ext cx="777686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r" rtl="1">
              <a:buFont typeface="Wingdings" panose="05000000000000000000" pitchFamily="2" charset="2"/>
              <a:buChar char="§"/>
            </a:pPr>
            <a:r>
              <a:rPr lang="ar-DZ" dirty="0"/>
              <a:t>بربطها مع قضايا المنطقة (المجموعات أو الأنواع التراثية...)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681333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68">
            <a:extLst>
              <a:ext uri="{FF2B5EF4-FFF2-40B4-BE49-F238E27FC236}">
                <a16:creationId xmlns:a16="http://schemas.microsoft.com/office/drawing/2014/main" id="{8324E62E-0398-B84D-8BE0-9AB8261FAD81}"/>
              </a:ext>
            </a:extLst>
          </p:cNvPr>
          <p:cNvSpPr txBox="1">
            <a:spLocks/>
          </p:cNvSpPr>
          <p:nvPr/>
        </p:nvSpPr>
        <p:spPr>
          <a:xfrm>
            <a:off x="601589" y="136377"/>
            <a:ext cx="7776864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2700" b="1" i="0">
                <a:solidFill>
                  <a:srgbClr val="231F20"/>
                </a:solidFill>
                <a:latin typeface="Verdana"/>
                <a:ea typeface="+mj-ea"/>
                <a:cs typeface="Verdana"/>
              </a:defRPr>
            </a:lvl1pPr>
          </a:lstStyle>
          <a:p>
            <a:pPr marL="12700" algn="just" rtl="1">
              <a:spcBef>
                <a:spcPts val="100"/>
              </a:spcBef>
            </a:pPr>
            <a:r>
              <a:rPr lang="ar-DZ" sz="3200" dirty="0"/>
              <a:t>التثمين على جميع المستويات</a:t>
            </a:r>
            <a:endParaRPr lang="fr-FR" sz="3200" kern="0" dirty="0">
              <a:latin typeface="Zona Pro" panose="02010503040002020004" pitchFamily="2" charset="77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3CDA96AA-BB17-E849-9A54-0E07E5856BA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68515" y="6499380"/>
            <a:ext cx="1076023" cy="1080805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643E0D29-59F8-00AE-6E50-C3C5E8B6FB90}"/>
              </a:ext>
            </a:extLst>
          </p:cNvPr>
          <p:cNvSpPr/>
          <p:nvPr/>
        </p:nvSpPr>
        <p:spPr>
          <a:xfrm>
            <a:off x="313557" y="660474"/>
            <a:ext cx="81369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 rtl="1">
              <a:buFont typeface="Wingdings" panose="05000000000000000000" pitchFamily="2" charset="2"/>
              <a:buChar char="ü"/>
            </a:pPr>
            <a:r>
              <a:rPr lang="ar-DZ" sz="2000" dirty="0"/>
              <a:t>التقييم "المؤسسي"</a:t>
            </a:r>
            <a:endParaRPr lang="fr-FR" sz="2000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696557E-FAC1-257C-5420-68F72396EA63}"/>
              </a:ext>
            </a:extLst>
          </p:cNvPr>
          <p:cNvSpPr/>
          <p:nvPr/>
        </p:nvSpPr>
        <p:spPr>
          <a:xfrm>
            <a:off x="241549" y="4163154"/>
            <a:ext cx="263371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r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ar-DZ" sz="2000" dirty="0"/>
              <a:t>التقدير "للجمهور العام"</a:t>
            </a:r>
            <a:br>
              <a:rPr lang="ar-DZ" sz="2000" dirty="0"/>
            </a:br>
            <a:r>
              <a:rPr lang="ar-DZ" sz="2000" dirty="0"/>
              <a:t>الوثائق </a:t>
            </a:r>
            <a:r>
              <a:rPr lang="ar-DZ" sz="2000" dirty="0" err="1"/>
              <a:t>التلخيصية</a:t>
            </a:r>
            <a:r>
              <a:rPr lang="ar-DZ" sz="2000" dirty="0"/>
              <a:t/>
            </a:r>
            <a:br>
              <a:rPr lang="ar-DZ" sz="2000" dirty="0"/>
            </a:br>
            <a:r>
              <a:rPr lang="ar-DZ" sz="2000" dirty="0"/>
              <a:t>الأطلس التعاوني</a:t>
            </a:r>
            <a:br>
              <a:rPr lang="ar-DZ" sz="2000" dirty="0"/>
            </a:br>
            <a:r>
              <a:rPr lang="ar-DZ" sz="2000" dirty="0"/>
              <a:t>الأنشطة العامة</a:t>
            </a:r>
            <a:br>
              <a:rPr lang="ar-DZ" sz="2000" dirty="0"/>
            </a:br>
            <a:r>
              <a:rPr lang="ar-DZ" sz="2000" dirty="0"/>
              <a:t>السلطات المحلية</a:t>
            </a:r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EE318E64-CEB8-BA24-4EF6-5DF6570F3FFF}"/>
              </a:ext>
            </a:extLst>
          </p:cNvPr>
          <p:cNvSpPr txBox="1"/>
          <p:nvPr/>
        </p:nvSpPr>
        <p:spPr>
          <a:xfrm>
            <a:off x="237409" y="1184511"/>
            <a:ext cx="8645100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lvl="1" indent="-28575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ar-DZ" dirty="0"/>
              <a:t>المشاركة في برامج الأبحاث </a:t>
            </a:r>
            <a:r>
              <a:rPr lang="ar-DZ" dirty="0" smtClean="0"/>
              <a:t>العلمية</a:t>
            </a:r>
            <a:endParaRPr lang="fr-FR" dirty="0" smtClean="0"/>
          </a:p>
          <a:p>
            <a:pPr marL="742950" lvl="1" indent="-28575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ar-DZ" dirty="0" smtClean="0"/>
              <a:t>المقالات والمؤتمرات</a:t>
            </a:r>
            <a:endParaRPr lang="fr-FR" dirty="0" smtClean="0"/>
          </a:p>
          <a:p>
            <a:pPr marL="742950" lvl="1" indent="-28575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ar-DZ" dirty="0" smtClean="0"/>
              <a:t>إنتاج </a:t>
            </a:r>
            <a:r>
              <a:rPr lang="ar-DZ" dirty="0"/>
              <a:t>مستندات موجهة للمديرين </a:t>
            </a:r>
            <a:r>
              <a:rPr lang="ar-DZ" dirty="0" smtClean="0"/>
              <a:t>المحليين</a:t>
            </a:r>
            <a:endParaRPr lang="fr-FR" dirty="0" smtClean="0"/>
          </a:p>
          <a:p>
            <a:pPr marL="742950" lvl="1" indent="-28575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ar-DZ" dirty="0" smtClean="0"/>
              <a:t>الموقع </a:t>
            </a:r>
            <a:r>
              <a:rPr lang="ar-DZ" dirty="0"/>
              <a:t>الإلكتروني: </a:t>
            </a:r>
            <a:r>
              <a:rPr lang="fr-FR" dirty="0" smtClean="0">
                <a:hlinkClick r:id="rId4"/>
              </a:rPr>
              <a:t>https</a:t>
            </a:r>
            <a:r>
              <a:rPr lang="fr-FR" dirty="0">
                <a:hlinkClick r:id="rId4"/>
              </a:rPr>
              <a:t>://biodiversite.parc-marais-poitevin.fr/</a:t>
            </a:r>
            <a:r>
              <a:rPr lang="fr-FR" dirty="0"/>
              <a:t/>
            </a:r>
            <a:br>
              <a:rPr lang="fr-FR" dirty="0"/>
            </a:br>
            <a:r>
              <a:rPr lang="ar-DZ" dirty="0" err="1"/>
              <a:t>جيو</a:t>
            </a:r>
            <a:r>
              <a:rPr lang="ar-DZ" dirty="0"/>
              <a:t> </a:t>
            </a:r>
            <a:r>
              <a:rPr lang="ar-DZ" dirty="0" err="1"/>
              <a:t>ناتور</a:t>
            </a:r>
            <a:r>
              <a:rPr lang="ar-DZ" dirty="0"/>
              <a:t> / البيانات المرسلة إلى قواعد البيانات الإقليمية والوطنية</a:t>
            </a:r>
            <a:br>
              <a:rPr lang="ar-DZ" dirty="0"/>
            </a:br>
            <a:r>
              <a:rPr lang="ar-DZ" dirty="0"/>
              <a:t>إقامة مؤتمر سنوي لعرض النتائج </a:t>
            </a:r>
            <a:r>
              <a:rPr lang="ar-DZ" dirty="0" smtClean="0"/>
              <a:t>100 </a:t>
            </a:r>
            <a:r>
              <a:rPr lang="ar-DZ" dirty="0"/>
              <a:t>إلى 200 مشارك</a:t>
            </a:r>
            <a:endParaRPr lang="fr-FR" dirty="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64053D05-FC19-F9D7-1011-79E3EF24C4B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645" t="1200" r="13819" b="-1200"/>
          <a:stretch/>
        </p:blipFill>
        <p:spPr>
          <a:xfrm>
            <a:off x="8997456" y="290015"/>
            <a:ext cx="4447082" cy="2491709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5F17C469-7688-1F12-A679-0E079C229EF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523461">
            <a:off x="9245113" y="4192214"/>
            <a:ext cx="1693826" cy="1819135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066AEE44-7938-5264-D5DE-DB60664C714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355366" y="3616865"/>
            <a:ext cx="1823467" cy="1933425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681762B8-E0F0-AE4F-AAC3-8DF50D036A6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794732">
            <a:off x="11381469" y="3056467"/>
            <a:ext cx="1859552" cy="1992377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FA54A022-C12E-BEA0-2EEB-3012E9046A1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136244" y="4181984"/>
            <a:ext cx="2051564" cy="2926382"/>
          </a:xfrm>
          <a:prstGeom prst="rect">
            <a:avLst/>
          </a:prstGeom>
        </p:spPr>
      </p:pic>
      <p:pic>
        <p:nvPicPr>
          <p:cNvPr id="26" name="Image 25">
            <a:extLst>
              <a:ext uri="{FF2B5EF4-FFF2-40B4-BE49-F238E27FC236}">
                <a16:creationId xmlns:a16="http://schemas.microsoft.com/office/drawing/2014/main" id="{5C4DD3BC-144F-DB6D-E9E0-63D821A82A3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876140" y="4337058"/>
            <a:ext cx="3173330" cy="2352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611384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231F2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ésentation2" id="{0609265E-64A5-4A8E-98E7-37F09B5B8C15}" vid="{07FEC600-D194-4A98-9AE8-28FE89CD46F8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2921</TotalTime>
  <Words>639</Words>
  <Application>Microsoft Office PowerPoint</Application>
  <PresentationFormat>Personnalisé</PresentationFormat>
  <Paragraphs>103</Paragraphs>
  <Slides>12</Slides>
  <Notes>11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12</vt:i4>
      </vt:variant>
    </vt:vector>
  </HeadingPairs>
  <TitlesOfParts>
    <vt:vector size="20" baseType="lpstr">
      <vt:lpstr>MS PGothic</vt:lpstr>
      <vt:lpstr>Arial</vt:lpstr>
      <vt:lpstr>Calibri</vt:lpstr>
      <vt:lpstr>Source Sans Pro</vt:lpstr>
      <vt:lpstr>Verdana</vt:lpstr>
      <vt:lpstr>Wingdings</vt:lpstr>
      <vt:lpstr>Zona Pro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Soluris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Alain Texier</dc:creator>
  <cp:lastModifiedBy>Reviewer </cp:lastModifiedBy>
  <cp:revision>278</cp:revision>
  <cp:lastPrinted>2023-01-24T08:18:12Z</cp:lastPrinted>
  <dcterms:created xsi:type="dcterms:W3CDTF">2022-01-20T11:10:41Z</dcterms:created>
  <dcterms:modified xsi:type="dcterms:W3CDTF">2025-02-04T23:19:44Z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2020-05-19T00:00:00Z</vt:filetime>
  </property>
  <property fmtid="{D5CDD505-2E9C-101B-9397-08002B2CF9AE}" pid="3" name="Creator">
    <vt:lpwstr>Adobe InDesign 14.0 (Macintosh)</vt:lpwstr>
  </property>
  <property fmtid="{D5CDD505-2E9C-101B-9397-08002B2CF9AE}" pid="4" name="LastSaved">
    <vt:filetime>2020-07-20T00:00:00Z</vt:filetime>
  </property>
</Properties>
</file>