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3" r:id="rId4"/>
    <p:sldId id="259" r:id="rId5"/>
    <p:sldId id="264" r:id="rId6"/>
    <p:sldId id="260" r:id="rId7"/>
    <p:sldId id="265" r:id="rId8"/>
    <p:sldId id="266" r:id="rId9"/>
    <p:sldId id="267" r:id="rId10"/>
    <p:sldId id="268" r:id="rId11"/>
    <p:sldId id="262" r:id="rId12"/>
    <p:sldId id="256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6" d="100"/>
          <a:sy n="66" d="100"/>
        </p:scale>
        <p:origin x="560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A8BD39-CAEB-48C2-B7D4-41425F3759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C4312EF-4DAF-4180-88F6-0A971156A2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C5F41B-A538-47EB-8007-704F972822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31F1E-6A00-4DB0-86C7-2FD7F2D98F72}" type="datetimeFigureOut">
              <a:rPr lang="en-US" smtClean="0"/>
              <a:t>2/4/2025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39E7BC-65BA-49B9-8E10-2D28B2D15E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CC127E-373C-47D2-A291-D8FC7D170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5E431-F5D6-4D8A-883A-E0285260CE9C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819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DB7F35-12EB-4255-BE41-511A159D14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1E167EA-A94C-4ADC-A66B-9FE838078E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780702-A938-4852-872D-515FB2EF3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31F1E-6A00-4DB0-86C7-2FD7F2D98F72}" type="datetimeFigureOut">
              <a:rPr lang="en-US" smtClean="0"/>
              <a:t>2/4/2025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494C26-1E29-4917-AEBC-0C0C642C7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209CD5-22DD-4D8E-8DC4-6C83A97B21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5E431-F5D6-4D8A-883A-E0285260CE9C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04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6C4AAE6-50B2-4EEC-822D-5D233CC726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6A8E9A3-3B64-4B9E-8732-28B09FE195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425816-669D-4AC9-83C9-B6808CE4A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31F1E-6A00-4DB0-86C7-2FD7F2D98F72}" type="datetimeFigureOut">
              <a:rPr lang="en-US" smtClean="0"/>
              <a:t>2/4/2025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10D58B-54BC-45C1-9C63-C1C45D95DF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6C3E96-804F-4D0F-B950-1D04445B0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5E431-F5D6-4D8A-883A-E0285260CE9C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907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BFDE33-4C3B-42AF-B5E1-AD08568BA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A180FA-1025-446F-ADB7-A4D4CF7910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DB4C6D-3CA9-43B0-918C-9886EC94B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31F1E-6A00-4DB0-86C7-2FD7F2D98F72}" type="datetimeFigureOut">
              <a:rPr lang="en-US" smtClean="0"/>
              <a:t>2/4/2025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4DD514-9F41-4DBE-A345-000493B2E9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787C12-70A5-4878-956B-8BB5FCC8F6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5E431-F5D6-4D8A-883A-E0285260CE9C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350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21DE10-9A6B-46E1-92C1-B7ABA0FED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531115-2F50-4D84-803E-EB6658A971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231CC1-49EC-48D6-B9DB-0286EFB14A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31F1E-6A00-4DB0-86C7-2FD7F2D98F72}" type="datetimeFigureOut">
              <a:rPr lang="en-US" smtClean="0"/>
              <a:t>2/4/2025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B5E9F4-12DA-4437-879D-465F6FB9B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CA9885-C1A8-4CD2-86EA-350BFCFDE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5E431-F5D6-4D8A-883A-E0285260CE9C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197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2A93B3-4432-4B73-B942-6B5D514E2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60F962-458C-415E-A382-65DF2A44F99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A05AE2-9ABA-4610-939B-818571F372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E8A53-E8D0-485E-A98D-5789188C58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31F1E-6A00-4DB0-86C7-2FD7F2D98F72}" type="datetimeFigureOut">
              <a:rPr lang="en-US" smtClean="0"/>
              <a:t>2/4/2025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BB5A4D-3701-44F0-81D5-3DE4D7172D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A80776-BB3F-4E70-BD9E-8B736E2A9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5E431-F5D6-4D8A-883A-E0285260CE9C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166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461D0-2E27-47BF-B8F8-7CE4304150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CB461C-6EEF-41A0-B06B-357C6A1697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934B12-23A6-42B6-ACD1-D6C29E5CE8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DF28E04-B653-4500-88F9-E8F045089E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CD73D6C-97A7-4EA1-A78A-95EB058147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128D666-4AED-4430-8A89-3DBC58574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31F1E-6A00-4DB0-86C7-2FD7F2D98F72}" type="datetimeFigureOut">
              <a:rPr lang="en-US" smtClean="0"/>
              <a:t>2/4/2025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D3930C5-CA80-4777-8AC6-120699560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BCCC8C2-44F6-4EAB-ACD9-A1104E3D7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5E431-F5D6-4D8A-883A-E0285260CE9C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687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C8FA96-0BEB-47E1-9392-6813CD1A43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7C7DC1-D49E-4E27-837E-A0C9EF225D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31F1E-6A00-4DB0-86C7-2FD7F2D98F72}" type="datetimeFigureOut">
              <a:rPr lang="en-US" smtClean="0"/>
              <a:t>2/4/2025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C034F2-8B92-4EB9-A13A-DC591399FB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F50DA2-7478-451B-9971-71B764E39C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5E431-F5D6-4D8A-883A-E0285260CE9C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452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8B9C90F-8A38-41A5-976B-319780A58D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31F1E-6A00-4DB0-86C7-2FD7F2D98F72}" type="datetimeFigureOut">
              <a:rPr lang="en-US" smtClean="0"/>
              <a:t>2/4/2025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12128E4-32D0-4270-8284-C58DBFA1F0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4BD173-6157-4E30-8B66-CDF5D2B27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5E431-F5D6-4D8A-883A-E0285260CE9C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3427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040433-E96F-4A1B-8EFF-865B3C9BF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212AAA-4D82-4DD8-BD84-BC0AC3A5B8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517BA3-00CA-4217-87B5-81C0B42BAE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82D6AB-A9D4-4255-85BF-94A57F26A4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31F1E-6A00-4DB0-86C7-2FD7F2D98F72}" type="datetimeFigureOut">
              <a:rPr lang="en-US" smtClean="0"/>
              <a:t>2/4/2025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6B8210-FFD5-4B8E-9650-0535D1CD9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2ED258-8D06-458B-8664-2CDB40EA5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5E431-F5D6-4D8A-883A-E0285260CE9C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2233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EA74E0-73B9-407D-A3FD-E936C6BE8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56FB748-A9F2-4F3A-A82A-9BC3ECA84E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27DC3D-2428-4BB5-B3A6-596DA1457C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E195AA-775B-49D8-9A6B-2993C1BEFE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31F1E-6A00-4DB0-86C7-2FD7F2D98F72}" type="datetimeFigureOut">
              <a:rPr lang="en-US" smtClean="0"/>
              <a:t>2/4/2025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7D2AA1-47F7-43BB-AF35-798E808D65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CFB8DE-5229-45B5-88F2-CBF7042B9F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5E431-F5D6-4D8A-883A-E0285260CE9C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216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D9420F9-A944-478C-BA6D-2FC8491F00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CB5916-39EB-4032-BA02-265A7C1C62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6EBBBF-1BE1-4911-B89C-1E14F78047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B31F1E-6A00-4DB0-86C7-2FD7F2D98F72}" type="datetimeFigureOut">
              <a:rPr lang="en-US" smtClean="0"/>
              <a:t>2/4/2025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6E32EC-9168-4D5D-B28A-BCF548BC62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E66B90-4E97-449D-9B30-51D841B345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F5E431-F5D6-4D8A-883A-E0285260CE9C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074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mp"/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mp"/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tm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mp"/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D916F30-E3CF-411A-9C22-E447B80B33C1}"/>
              </a:ext>
            </a:extLst>
          </p:cNvPr>
          <p:cNvSpPr txBox="1"/>
          <p:nvPr/>
        </p:nvSpPr>
        <p:spPr>
          <a:xfrm>
            <a:off x="2147804" y="234076"/>
            <a:ext cx="56573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DZ" sz="3600" b="1" dirty="0">
                <a:latin typeface="Arial" panose="020B0604020202020204" pitchFamily="34" charset="0"/>
              </a:rPr>
              <a:t>مرصد مناطق دلتا </a:t>
            </a:r>
            <a:r>
              <a:rPr lang="ar-DZ" sz="3600" b="1" dirty="0" err="1">
                <a:latin typeface="Arial" panose="020B0604020202020204" pitchFamily="34" charset="0"/>
              </a:rPr>
              <a:t>كيزيليرماك</a:t>
            </a:r>
            <a:r>
              <a:rPr lang="ar-DZ" sz="3600" b="1" dirty="0">
                <a:latin typeface="Arial" panose="020B0604020202020204" pitchFamily="34" charset="0"/>
              </a:rPr>
              <a:t> الرطبة</a:t>
            </a:r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2" name="Picture 4" descr="Kızılırmak Delta | Birdingplaces">
            <a:extLst>
              <a:ext uri="{FF2B5EF4-FFF2-40B4-BE49-F238E27FC236}">
                <a16:creationId xmlns:a16="http://schemas.microsoft.com/office/drawing/2014/main" id="{AFC9CB6E-79D8-44BE-B258-5C574673DD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06"/>
          <a:stretch/>
        </p:blipFill>
        <p:spPr bwMode="auto">
          <a:xfrm>
            <a:off x="0" y="1024467"/>
            <a:ext cx="12192000" cy="5833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06488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6365A54-F7E4-4002-B5F4-303399793911}"/>
              </a:ext>
            </a:extLst>
          </p:cNvPr>
          <p:cNvSpPr/>
          <p:nvPr/>
        </p:nvSpPr>
        <p:spPr>
          <a:xfrm>
            <a:off x="0" y="0"/>
            <a:ext cx="12192000" cy="79415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75784B1-F228-4ED4-9B4B-8FF65D579967}"/>
              </a:ext>
            </a:extLst>
          </p:cNvPr>
          <p:cNvSpPr txBox="1"/>
          <p:nvPr/>
        </p:nvSpPr>
        <p:spPr>
          <a:xfrm>
            <a:off x="220134" y="135467"/>
            <a:ext cx="37032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DZ" sz="2800" b="1" dirty="0">
                <a:solidFill>
                  <a:schemeClr val="bg1"/>
                </a:solidFill>
                <a:latin typeface="Arial" panose="020B0604020202020204" pitchFamily="34" charset="0"/>
              </a:rPr>
              <a:t>الاختلافات والتشابهات الوطنية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7EED496-1138-40CE-A338-51301D226261}"/>
              </a:ext>
            </a:extLst>
          </p:cNvPr>
          <p:cNvSpPr/>
          <p:nvPr/>
        </p:nvSpPr>
        <p:spPr>
          <a:xfrm>
            <a:off x="600605" y="1807633"/>
            <a:ext cx="1304395" cy="241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 descr="Libya map of black contour curves on white Vector Image">
            <a:extLst>
              <a:ext uri="{FF2B5EF4-FFF2-40B4-BE49-F238E27FC236}">
                <a16:creationId xmlns:a16="http://schemas.microsoft.com/office/drawing/2014/main" id="{CCFC2A40-5DA7-4192-BA88-1686512B324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05" b="15926"/>
          <a:stretch/>
        </p:blipFill>
        <p:spPr bwMode="auto">
          <a:xfrm>
            <a:off x="76200" y="2261046"/>
            <a:ext cx="5041949" cy="4055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8D7D5B5-5BD9-4A32-A5A8-537ED8112D85}"/>
              </a:ext>
            </a:extLst>
          </p:cNvPr>
          <p:cNvSpPr txBox="1"/>
          <p:nvPr/>
        </p:nvSpPr>
        <p:spPr>
          <a:xfrm>
            <a:off x="1345728" y="3931838"/>
            <a:ext cx="1854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400" dirty="0">
                <a:solidFill>
                  <a:srgbClr val="FFC000"/>
                </a:solidFill>
                <a:latin typeface="Arial" panose="020B0604020202020204" pitchFamily="34" charset="0"/>
              </a:rPr>
              <a:t>ليبيا</a:t>
            </a:r>
            <a:endParaRPr lang="en-US" sz="2400" dirty="0"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4BC492-C889-4A77-A10D-35BF2E37E91B}"/>
              </a:ext>
            </a:extLst>
          </p:cNvPr>
          <p:cNvSpPr txBox="1"/>
          <p:nvPr/>
        </p:nvSpPr>
        <p:spPr>
          <a:xfrm>
            <a:off x="5536640" y="3013501"/>
            <a:ext cx="3074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ar-DZ" sz="2400" dirty="0"/>
              <a:t>قضايا الأمن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9039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14F9997-87BB-4F12-8DF0-B35D3AEC7DD5}"/>
              </a:ext>
            </a:extLst>
          </p:cNvPr>
          <p:cNvSpPr/>
          <p:nvPr/>
        </p:nvSpPr>
        <p:spPr>
          <a:xfrm>
            <a:off x="0" y="0"/>
            <a:ext cx="12192000" cy="79415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159446-CB90-4A3B-A7F9-3B14105F701B}"/>
              </a:ext>
            </a:extLst>
          </p:cNvPr>
          <p:cNvSpPr txBox="1"/>
          <p:nvPr/>
        </p:nvSpPr>
        <p:spPr>
          <a:xfrm>
            <a:off x="220134" y="135467"/>
            <a:ext cx="3780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ar-DZ" sz="2800" b="1" dirty="0">
                <a:solidFill>
                  <a:schemeClr val="bg1"/>
                </a:solidFill>
                <a:latin typeface="Arial" panose="020B0604020202020204" pitchFamily="34" charset="0"/>
              </a:rPr>
              <a:t>المراحل الحاسمة لإنشاء مرصد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699DE2E-D8F3-4D86-A73E-36E2AEFF33D1}"/>
              </a:ext>
            </a:extLst>
          </p:cNvPr>
          <p:cNvSpPr txBox="1"/>
          <p:nvPr/>
        </p:nvSpPr>
        <p:spPr>
          <a:xfrm>
            <a:off x="1021111" y="1905506"/>
            <a:ext cx="1014977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50000"/>
              </a:lnSpc>
            </a:pPr>
            <a:r>
              <a:rPr lang="ar-DZ" sz="2400" b="1" dirty="0"/>
              <a:t>عندما لا يوجد تفويض، </a:t>
            </a:r>
            <a:r>
              <a:rPr lang="ar-DZ" sz="2400" b="1" dirty="0">
                <a:solidFill>
                  <a:srgbClr val="FFC000"/>
                </a:solidFill>
              </a:rPr>
              <a:t>يمكن لخطة الإدارة</a:t>
            </a:r>
            <a:r>
              <a:rPr lang="ar-DZ" sz="2400" b="1" dirty="0"/>
              <a:t> تحديد المهام والإطار مع مرور الوقت</a:t>
            </a:r>
            <a:endParaRPr lang="ar-DZ" sz="2400" dirty="0"/>
          </a:p>
          <a:p>
            <a:pPr algn="r" rtl="1">
              <a:lnSpc>
                <a:spcPct val="250000"/>
              </a:lnSpc>
            </a:pPr>
            <a:r>
              <a:rPr lang="ar-DZ" sz="2400" b="1" dirty="0"/>
              <a:t>استمرار </a:t>
            </a:r>
            <a:r>
              <a:rPr lang="ar-DZ" sz="2400" b="1" dirty="0">
                <a:solidFill>
                  <a:srgbClr val="FFC000"/>
                </a:solidFill>
              </a:rPr>
              <a:t>الكيان المنشئ </a:t>
            </a:r>
            <a:r>
              <a:rPr lang="ar-DZ" sz="2400" b="1" dirty="0"/>
              <a:t>كاستشاري للنتائج ومراقبة البيانات</a:t>
            </a:r>
            <a:endParaRPr lang="ar-DZ" sz="2400" dirty="0"/>
          </a:p>
          <a:p>
            <a:pPr algn="r" rtl="1">
              <a:lnSpc>
                <a:spcPct val="250000"/>
              </a:lnSpc>
            </a:pPr>
            <a:r>
              <a:rPr lang="ar-DZ" sz="2400" b="1" dirty="0"/>
              <a:t>توضيح </a:t>
            </a:r>
            <a:r>
              <a:rPr lang="ar-DZ" sz="2400" b="1" dirty="0">
                <a:solidFill>
                  <a:srgbClr val="FFC000"/>
                </a:solidFill>
              </a:rPr>
              <a:t>أدوار الأطراف المعنية </a:t>
            </a:r>
            <a:r>
              <a:rPr lang="ar-DZ" sz="2400" b="1" dirty="0"/>
              <a:t>وكيفية تقييم السياسة العامة</a:t>
            </a:r>
            <a:endParaRPr lang="ar-DZ" sz="2400" dirty="0"/>
          </a:p>
          <a:p>
            <a:pPr algn="r" rtl="1">
              <a:lnSpc>
                <a:spcPct val="250000"/>
              </a:lnSpc>
            </a:pPr>
            <a:r>
              <a:rPr lang="ar-DZ" sz="2400" b="1" dirty="0"/>
              <a:t>التعرف جيدًا على </a:t>
            </a:r>
            <a:r>
              <a:rPr lang="ar-DZ" sz="2400" b="1" dirty="0">
                <a:solidFill>
                  <a:srgbClr val="FFC000"/>
                </a:solidFill>
              </a:rPr>
              <a:t>السياق التشريعي الوطني والمحلي</a:t>
            </a:r>
            <a:endParaRPr lang="ar-DZ" sz="24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32733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ızılırmak Delta Wetland and Bird Sanctuary springs to life | Daily Sabah">
            <a:extLst>
              <a:ext uri="{FF2B5EF4-FFF2-40B4-BE49-F238E27FC236}">
                <a16:creationId xmlns:a16="http://schemas.microsoft.com/office/drawing/2014/main" id="{E9462A55-102C-4EED-9588-4A69EAEAAF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ABFBD04-B24D-40E9-BB92-B426A0DD0C66}"/>
              </a:ext>
            </a:extLst>
          </p:cNvPr>
          <p:cNvSpPr txBox="1"/>
          <p:nvPr/>
        </p:nvSpPr>
        <p:spPr>
          <a:xfrm>
            <a:off x="7265827" y="3429000"/>
            <a:ext cx="109998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DZ" sz="4400" dirty="0">
                <a:solidFill>
                  <a:schemeClr val="bg1"/>
                </a:solidFill>
                <a:latin typeface="Arial" panose="020B0604020202020204" pitchFamily="34" charset="0"/>
              </a:rPr>
              <a:t>شكراً</a:t>
            </a:r>
            <a:endParaRPr lang="en-US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48342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1B2A019-F74B-4B65-BC17-01C924528A39}"/>
              </a:ext>
            </a:extLst>
          </p:cNvPr>
          <p:cNvSpPr/>
          <p:nvPr/>
        </p:nvSpPr>
        <p:spPr>
          <a:xfrm>
            <a:off x="0" y="0"/>
            <a:ext cx="12192000" cy="79415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F5588CD-CC81-4F59-B54A-DC282365BA0D}"/>
              </a:ext>
            </a:extLst>
          </p:cNvPr>
          <p:cNvSpPr txBox="1"/>
          <p:nvPr/>
        </p:nvSpPr>
        <p:spPr>
          <a:xfrm>
            <a:off x="220134" y="135467"/>
            <a:ext cx="34980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ar-DZ" sz="2800" b="1" dirty="0">
                <a:solidFill>
                  <a:schemeClr val="bg1"/>
                </a:solidFill>
                <a:latin typeface="Arial" panose="020B0604020202020204" pitchFamily="34" charset="0"/>
              </a:rPr>
              <a:t>العوائق أثناء إنشاء المرصد</a:t>
            </a:r>
            <a:r>
              <a:rPr lang="en-US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75FB82-D050-4F48-9523-1BEAB85906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8585" y="1417979"/>
            <a:ext cx="2467319" cy="266737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2B70C24-C0B9-4928-AD76-224E6F5244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096" y="1332251"/>
            <a:ext cx="2800741" cy="26864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C4C293D-D6CD-4ECF-A945-F891363969CC}"/>
              </a:ext>
            </a:extLst>
          </p:cNvPr>
          <p:cNvSpPr txBox="1"/>
          <p:nvPr/>
        </p:nvSpPr>
        <p:spPr>
          <a:xfrm>
            <a:off x="1252126" y="4018676"/>
            <a:ext cx="2723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DZ" sz="2400" dirty="0"/>
              <a:t>التردد في مشاركة البيانات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9A6CCB-87F9-4AF1-AE89-7F6BD062FE1D}"/>
              </a:ext>
            </a:extLst>
          </p:cNvPr>
          <p:cNvSpPr txBox="1"/>
          <p:nvPr/>
        </p:nvSpPr>
        <p:spPr>
          <a:xfrm>
            <a:off x="7659807" y="4089769"/>
            <a:ext cx="29761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DZ" sz="2400" dirty="0"/>
              <a:t>مركز بحوث علم الطيور الذي يتحمل جميع المسؤوليات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88599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1B2A019-F74B-4B65-BC17-01C924528A39}"/>
              </a:ext>
            </a:extLst>
          </p:cNvPr>
          <p:cNvSpPr/>
          <p:nvPr/>
        </p:nvSpPr>
        <p:spPr>
          <a:xfrm>
            <a:off x="0" y="0"/>
            <a:ext cx="12192000" cy="79415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F5588CD-CC81-4F59-B54A-DC282365BA0D}"/>
              </a:ext>
            </a:extLst>
          </p:cNvPr>
          <p:cNvSpPr txBox="1"/>
          <p:nvPr/>
        </p:nvSpPr>
        <p:spPr>
          <a:xfrm>
            <a:off x="4120240" y="135467"/>
            <a:ext cx="34980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ar-DZ" sz="2800" b="1" dirty="0">
                <a:solidFill>
                  <a:schemeClr val="bg1"/>
                </a:solidFill>
                <a:latin typeface="Arial" panose="020B0604020202020204" pitchFamily="34" charset="0"/>
              </a:rPr>
              <a:t>العوائق أثناء إنشاء المرصد</a:t>
            </a: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75FB82-D050-4F48-9523-1BEAB85906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8584" y="854323"/>
            <a:ext cx="2014312" cy="217763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2B70C24-C0B9-4928-AD76-224E6F5244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842" y="901984"/>
            <a:ext cx="2425015" cy="232603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4013DC7-B4B7-4AC0-A68C-F614A33DAE55}"/>
              </a:ext>
            </a:extLst>
          </p:cNvPr>
          <p:cNvSpPr txBox="1"/>
          <p:nvPr/>
        </p:nvSpPr>
        <p:spPr>
          <a:xfrm>
            <a:off x="1057862" y="5271117"/>
            <a:ext cx="39972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400" dirty="0"/>
              <a:t>خطة الإدارة لمدة عشر سنوات (تنظيم استخدام البيانات)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CACAEC3-2D2B-4513-8E33-B9C02DDDA519}"/>
              </a:ext>
            </a:extLst>
          </p:cNvPr>
          <p:cNvSpPr txBox="1"/>
          <p:nvPr/>
        </p:nvSpPr>
        <p:spPr>
          <a:xfrm>
            <a:off x="7136931" y="5271117"/>
            <a:ext cx="39972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400" dirty="0"/>
              <a:t>تغيير وزير البيئة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09EB94D-3FE4-43AB-8C65-51415B05DA6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0583" y="3983797"/>
            <a:ext cx="1531763" cy="145651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9FA47C6-B7E8-4EA0-BCA3-EA7A3D9BD84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6362" y="3983797"/>
            <a:ext cx="1531763" cy="1456518"/>
          </a:xfrm>
          <a:prstGeom prst="rect">
            <a:avLst/>
          </a:prstGeom>
        </p:spPr>
      </p:pic>
      <p:sp>
        <p:nvSpPr>
          <p:cNvPr id="13" name="TextBox 7">
            <a:extLst>
              <a:ext uri="{FF2B5EF4-FFF2-40B4-BE49-F238E27FC236}">
                <a16:creationId xmlns:a16="http://schemas.microsoft.com/office/drawing/2014/main" id="{2C4C293D-D6CD-4ECF-A945-F891363969CC}"/>
              </a:ext>
            </a:extLst>
          </p:cNvPr>
          <p:cNvSpPr txBox="1"/>
          <p:nvPr/>
        </p:nvSpPr>
        <p:spPr>
          <a:xfrm>
            <a:off x="1195400" y="3375075"/>
            <a:ext cx="2723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DZ" sz="2400" dirty="0"/>
              <a:t>التردد في مشاركة البيانات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8">
            <a:extLst>
              <a:ext uri="{FF2B5EF4-FFF2-40B4-BE49-F238E27FC236}">
                <a16:creationId xmlns:a16="http://schemas.microsoft.com/office/drawing/2014/main" id="{C89A6CCB-87F9-4AF1-AE89-7F6BD062FE1D}"/>
              </a:ext>
            </a:extLst>
          </p:cNvPr>
          <p:cNvSpPr txBox="1"/>
          <p:nvPr/>
        </p:nvSpPr>
        <p:spPr>
          <a:xfrm>
            <a:off x="7587685" y="3055505"/>
            <a:ext cx="29761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DZ" sz="2400" dirty="0"/>
              <a:t>مركز بحوث علم الطيور الذي يتحمل جميع المسؤوليات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2531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68C08C9-8190-459A-8912-4DD713F19F82}"/>
              </a:ext>
            </a:extLst>
          </p:cNvPr>
          <p:cNvSpPr/>
          <p:nvPr/>
        </p:nvSpPr>
        <p:spPr>
          <a:xfrm>
            <a:off x="0" y="0"/>
            <a:ext cx="12192000" cy="79415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1A140E-07C1-411C-A04F-46B806C4AF20}"/>
              </a:ext>
            </a:extLst>
          </p:cNvPr>
          <p:cNvSpPr txBox="1"/>
          <p:nvPr/>
        </p:nvSpPr>
        <p:spPr>
          <a:xfrm>
            <a:off x="220134" y="135467"/>
            <a:ext cx="4472699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pPr algn="r" rtl="1"/>
            <a:r>
              <a:rPr lang="ar-DZ" sz="2800" b="1" dirty="0">
                <a:solidFill>
                  <a:schemeClr val="bg1"/>
                </a:solidFill>
                <a:latin typeface="Arial" panose="020B0604020202020204" pitchFamily="34" charset="0"/>
              </a:rPr>
              <a:t>العوائق أمام مرصد يعمل بشكل كامل</a:t>
            </a:r>
            <a:r>
              <a:rPr lang="en-US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08CE96-91B3-47B5-9340-77CE20701C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8945" y="1028365"/>
            <a:ext cx="2934109" cy="24006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06F85B1-6FEE-4DFB-9498-FF0AE8253AB8}"/>
              </a:ext>
            </a:extLst>
          </p:cNvPr>
          <p:cNvSpPr txBox="1"/>
          <p:nvPr/>
        </p:nvSpPr>
        <p:spPr>
          <a:xfrm>
            <a:off x="3877262" y="3247712"/>
            <a:ext cx="44374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400" dirty="0"/>
              <a:t>الطلبات لتحليل البيانات التي تتجاوز قدرة مركز بحوث علم الطيور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04300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68C08C9-8190-459A-8912-4DD713F19F82}"/>
              </a:ext>
            </a:extLst>
          </p:cNvPr>
          <p:cNvSpPr/>
          <p:nvPr/>
        </p:nvSpPr>
        <p:spPr>
          <a:xfrm>
            <a:off x="0" y="0"/>
            <a:ext cx="12192000" cy="79415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1A140E-07C1-411C-A04F-46B806C4AF20}"/>
              </a:ext>
            </a:extLst>
          </p:cNvPr>
          <p:cNvSpPr txBox="1"/>
          <p:nvPr/>
        </p:nvSpPr>
        <p:spPr>
          <a:xfrm>
            <a:off x="220134" y="135467"/>
            <a:ext cx="4352474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pPr algn="r" rtl="1"/>
            <a:r>
              <a:rPr lang="ar-DZ" sz="2800" b="1" dirty="0">
                <a:solidFill>
                  <a:schemeClr val="bg1"/>
                </a:solidFill>
                <a:latin typeface="Arial" panose="020B0604020202020204" pitchFamily="34" charset="0"/>
              </a:rPr>
              <a:t>العوائق أمام مرصد يعمل بشكل كامل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08CE96-91B3-47B5-9340-77CE20701C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8945" y="1028365"/>
            <a:ext cx="2934109" cy="240063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F61AF49-B87F-4A00-98F0-DC1AC926D35F}"/>
              </a:ext>
            </a:extLst>
          </p:cNvPr>
          <p:cNvSpPr txBox="1"/>
          <p:nvPr/>
        </p:nvSpPr>
        <p:spPr>
          <a:xfrm>
            <a:off x="4232147" y="5882558"/>
            <a:ext cx="39972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400" dirty="0"/>
              <a:t>مساعدة الخبراء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B931497-D98F-4563-B8AB-738AB229FC2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2740" y="4426040"/>
            <a:ext cx="1531763" cy="1456518"/>
          </a:xfrm>
          <a:prstGeom prst="rect">
            <a:avLst/>
          </a:prstGeom>
        </p:spPr>
      </p:pic>
      <p:sp>
        <p:nvSpPr>
          <p:cNvPr id="10" name="TextBox 6">
            <a:extLst>
              <a:ext uri="{FF2B5EF4-FFF2-40B4-BE49-F238E27FC236}">
                <a16:creationId xmlns:a16="http://schemas.microsoft.com/office/drawing/2014/main" id="{106F85B1-6FEE-4DFB-9498-FF0AE8253AB8}"/>
              </a:ext>
            </a:extLst>
          </p:cNvPr>
          <p:cNvSpPr txBox="1"/>
          <p:nvPr/>
        </p:nvSpPr>
        <p:spPr>
          <a:xfrm>
            <a:off x="3877262" y="3247712"/>
            <a:ext cx="44374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400" dirty="0"/>
              <a:t>الطلبات لتحليل البيانات التي تتجاوز قدرة مركز بحوث علم الطيور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04337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6365A54-F7E4-4002-B5F4-303399793911}"/>
              </a:ext>
            </a:extLst>
          </p:cNvPr>
          <p:cNvSpPr/>
          <p:nvPr/>
        </p:nvSpPr>
        <p:spPr>
          <a:xfrm>
            <a:off x="0" y="0"/>
            <a:ext cx="12192000" cy="79415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75784B1-F228-4ED4-9B4B-8FF65D579967}"/>
              </a:ext>
            </a:extLst>
          </p:cNvPr>
          <p:cNvSpPr txBox="1"/>
          <p:nvPr/>
        </p:nvSpPr>
        <p:spPr>
          <a:xfrm>
            <a:off x="220134" y="135467"/>
            <a:ext cx="37032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DZ" sz="2800" b="1" dirty="0">
                <a:solidFill>
                  <a:schemeClr val="bg1"/>
                </a:solidFill>
                <a:latin typeface="Arial" panose="020B0604020202020204" pitchFamily="34" charset="0"/>
              </a:rPr>
              <a:t>الاختلافات والتشابهات الوطنية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Mauritania Maps &amp; Facts - World Atlas">
            <a:extLst>
              <a:ext uri="{FF2B5EF4-FFF2-40B4-BE49-F238E27FC236}">
                <a16:creationId xmlns:a16="http://schemas.microsoft.com/office/drawing/2014/main" id="{A695031B-7907-4E76-BEA9-9897C66F3A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605" y="1807633"/>
            <a:ext cx="2971004" cy="3242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7EED496-1138-40CE-A338-51301D226261}"/>
              </a:ext>
            </a:extLst>
          </p:cNvPr>
          <p:cNvSpPr/>
          <p:nvPr/>
        </p:nvSpPr>
        <p:spPr>
          <a:xfrm>
            <a:off x="600605" y="1807633"/>
            <a:ext cx="1304395" cy="241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D7D5B5-5BD9-4A32-A5A8-537ED8112D85}"/>
              </a:ext>
            </a:extLst>
          </p:cNvPr>
          <p:cNvSpPr txBox="1"/>
          <p:nvPr/>
        </p:nvSpPr>
        <p:spPr>
          <a:xfrm>
            <a:off x="1384229" y="3816335"/>
            <a:ext cx="1854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400" dirty="0">
                <a:solidFill>
                  <a:srgbClr val="FFC000"/>
                </a:solidFill>
                <a:latin typeface="Arial" panose="020B0604020202020204" pitchFamily="34" charset="0"/>
              </a:rPr>
              <a:t>موريتانيا</a:t>
            </a:r>
            <a:endParaRPr lang="en-US" sz="2400" dirty="0"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175C18-0D9F-422B-B986-A6E5120A64A4}"/>
              </a:ext>
            </a:extLst>
          </p:cNvPr>
          <p:cNvSpPr txBox="1"/>
          <p:nvPr/>
        </p:nvSpPr>
        <p:spPr>
          <a:xfrm>
            <a:off x="4316732" y="2593010"/>
            <a:ext cx="42593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r" rtl="1">
              <a:buFont typeface="Wingdings" panose="05000000000000000000" pitchFamily="2" charset="2"/>
              <a:buChar char="§"/>
            </a:pPr>
            <a:r>
              <a:rPr lang="ar-DZ" sz="2400" b="1" dirty="0"/>
              <a:t>دراسة وتسجيل الطيور بشكل نشط</a:t>
            </a:r>
            <a:endParaRPr lang="ar-DZ" sz="2400" dirty="0"/>
          </a:p>
          <a:p>
            <a:pPr marL="342900" indent="-342900" algn="r" rtl="1">
              <a:buFont typeface="Wingdings" panose="05000000000000000000" pitchFamily="2" charset="2"/>
              <a:buChar char="§"/>
            </a:pPr>
            <a:r>
              <a:rPr lang="ar-DZ" sz="2400" b="1" dirty="0"/>
              <a:t>التعاون مع المعاهد البحثية والجامعات</a:t>
            </a:r>
            <a:endParaRPr lang="ar-DZ" sz="2400" dirty="0"/>
          </a:p>
          <a:p>
            <a:pPr marL="342900" indent="-342900" algn="r" rtl="1">
              <a:buFont typeface="Wingdings" panose="05000000000000000000" pitchFamily="2" charset="2"/>
              <a:buChar char="§"/>
            </a:pPr>
            <a:r>
              <a:rPr lang="ar-DZ" sz="2400" b="1" dirty="0"/>
              <a:t>عدم وجود مراقبة لجودة المياه</a:t>
            </a:r>
            <a:endParaRPr lang="ar-DZ" sz="2400" dirty="0"/>
          </a:p>
        </p:txBody>
      </p:sp>
    </p:spTree>
    <p:extLst>
      <p:ext uri="{BB962C8B-B14F-4D97-AF65-F5344CB8AC3E}">
        <p14:creationId xmlns:p14="http://schemas.microsoft.com/office/powerpoint/2010/main" val="34843050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6365A54-F7E4-4002-B5F4-303399793911}"/>
              </a:ext>
            </a:extLst>
          </p:cNvPr>
          <p:cNvSpPr/>
          <p:nvPr/>
        </p:nvSpPr>
        <p:spPr>
          <a:xfrm>
            <a:off x="0" y="0"/>
            <a:ext cx="12192000" cy="79415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75784B1-F228-4ED4-9B4B-8FF65D579967}"/>
              </a:ext>
            </a:extLst>
          </p:cNvPr>
          <p:cNvSpPr txBox="1"/>
          <p:nvPr/>
        </p:nvSpPr>
        <p:spPr>
          <a:xfrm>
            <a:off x="220134" y="135467"/>
            <a:ext cx="37032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DZ" sz="2800" b="1" dirty="0">
                <a:solidFill>
                  <a:schemeClr val="bg1"/>
                </a:solidFill>
                <a:latin typeface="Arial" panose="020B0604020202020204" pitchFamily="34" charset="0"/>
              </a:rPr>
              <a:t>الاختلافات والتشابهات الوطنية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7EED496-1138-40CE-A338-51301D226261}"/>
              </a:ext>
            </a:extLst>
          </p:cNvPr>
          <p:cNvSpPr/>
          <p:nvPr/>
        </p:nvSpPr>
        <p:spPr>
          <a:xfrm>
            <a:off x="600605" y="1807633"/>
            <a:ext cx="1304395" cy="241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170" name="Picture 2" descr="Albania Maps &amp; Facts - World Atlas">
            <a:extLst>
              <a:ext uri="{FF2B5EF4-FFF2-40B4-BE49-F238E27FC236}">
                <a16:creationId xmlns:a16="http://schemas.microsoft.com/office/drawing/2014/main" id="{0D1863D8-13E7-4047-BD0F-998F31BE15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5728" y="1387604"/>
            <a:ext cx="2034655" cy="4428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8D7D5B5-5BD9-4A32-A5A8-537ED8112D85}"/>
              </a:ext>
            </a:extLst>
          </p:cNvPr>
          <p:cNvSpPr txBox="1"/>
          <p:nvPr/>
        </p:nvSpPr>
        <p:spPr>
          <a:xfrm>
            <a:off x="1345728" y="3931838"/>
            <a:ext cx="1854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400" dirty="0"/>
              <a:t>ألبانيا</a:t>
            </a:r>
            <a:endParaRPr lang="en-US" sz="2400" dirty="0"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0B47286-4A45-4956-BEB4-9B7C8E2278CA}"/>
              </a:ext>
            </a:extLst>
          </p:cNvPr>
          <p:cNvSpPr/>
          <p:nvPr/>
        </p:nvSpPr>
        <p:spPr>
          <a:xfrm rot="16536969">
            <a:off x="2611519" y="1870888"/>
            <a:ext cx="1392452" cy="4656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127ECEF-2AB5-49DA-BEE4-A83E03D505AF}"/>
              </a:ext>
            </a:extLst>
          </p:cNvPr>
          <p:cNvSpPr txBox="1"/>
          <p:nvPr/>
        </p:nvSpPr>
        <p:spPr>
          <a:xfrm>
            <a:off x="4303287" y="1854346"/>
            <a:ext cx="722536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ar-DZ" sz="2400" dirty="0"/>
          </a:p>
          <a:p>
            <a:pPr algn="r" rtl="1"/>
            <a:r>
              <a:rPr lang="ar-DZ" sz="2400" b="1" dirty="0"/>
              <a:t>دراسة وتسجيل الطيور بشكل نشط</a:t>
            </a:r>
            <a:endParaRPr lang="ar-DZ" sz="2400" dirty="0"/>
          </a:p>
          <a:p>
            <a:pPr algn="r" rtl="1"/>
            <a:r>
              <a:rPr lang="ar-DZ" sz="2400" b="1" dirty="0"/>
              <a:t>محطة لتسجيل الطيور</a:t>
            </a:r>
            <a:endParaRPr lang="ar-DZ" sz="2400" dirty="0"/>
          </a:p>
          <a:p>
            <a:pPr algn="r" rtl="1"/>
            <a:r>
              <a:rPr lang="ar-DZ" sz="2400" b="1" dirty="0"/>
              <a:t>إدارة واضحة</a:t>
            </a:r>
            <a:endParaRPr lang="ar-DZ" sz="2400" dirty="0"/>
          </a:p>
          <a:p>
            <a:pPr algn="r" rtl="1"/>
            <a:r>
              <a:rPr lang="ar-DZ" sz="2400" b="1" dirty="0"/>
              <a:t>دراسة وتخطيط مناسب للموائل</a:t>
            </a:r>
            <a:endParaRPr lang="ar-DZ" sz="2400" dirty="0"/>
          </a:p>
          <a:p>
            <a:pPr algn="r" rtl="1"/>
            <a:r>
              <a:rPr lang="ar-DZ" sz="2400" b="1" dirty="0">
                <a:solidFill>
                  <a:srgbClr val="FFC000"/>
                </a:solidFill>
              </a:rPr>
              <a:t>الظروف الناضجة التي تلهم ألبانيا لإيجاد نقطة محورية متحمسة وحل مشاكل البيانات</a:t>
            </a:r>
            <a:endParaRPr lang="ar-DZ" sz="24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2809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6365A54-F7E4-4002-B5F4-303399793911}"/>
              </a:ext>
            </a:extLst>
          </p:cNvPr>
          <p:cNvSpPr/>
          <p:nvPr/>
        </p:nvSpPr>
        <p:spPr>
          <a:xfrm>
            <a:off x="0" y="0"/>
            <a:ext cx="12192000" cy="79415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75784B1-F228-4ED4-9B4B-8FF65D579967}"/>
              </a:ext>
            </a:extLst>
          </p:cNvPr>
          <p:cNvSpPr txBox="1"/>
          <p:nvPr/>
        </p:nvSpPr>
        <p:spPr>
          <a:xfrm>
            <a:off x="220134" y="135467"/>
            <a:ext cx="37032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DZ" sz="2800" b="1" dirty="0">
                <a:solidFill>
                  <a:schemeClr val="bg1"/>
                </a:solidFill>
                <a:latin typeface="Arial" panose="020B0604020202020204" pitchFamily="34" charset="0"/>
              </a:rPr>
              <a:t>الاختلافات والتشابهات الوطنية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7EED496-1138-40CE-A338-51301D226261}"/>
              </a:ext>
            </a:extLst>
          </p:cNvPr>
          <p:cNvSpPr/>
          <p:nvPr/>
        </p:nvSpPr>
        <p:spPr>
          <a:xfrm>
            <a:off x="600605" y="1807633"/>
            <a:ext cx="1304395" cy="241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48" name="Picture 4" descr="Montenegro outline silhouette map illustration with black shape Stock  Vector Image &amp; Art - Alamy">
            <a:extLst>
              <a:ext uri="{FF2B5EF4-FFF2-40B4-BE49-F238E27FC236}">
                <a16:creationId xmlns:a16="http://schemas.microsoft.com/office/drawing/2014/main" id="{8B90A510-693D-4286-BD24-69A3BB53D95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59"/>
          <a:stretch/>
        </p:blipFill>
        <p:spPr bwMode="auto">
          <a:xfrm>
            <a:off x="667280" y="2048933"/>
            <a:ext cx="3920629" cy="4487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8D7D5B5-5BD9-4A32-A5A8-537ED8112D85}"/>
              </a:ext>
            </a:extLst>
          </p:cNvPr>
          <p:cNvSpPr txBox="1"/>
          <p:nvPr/>
        </p:nvSpPr>
        <p:spPr>
          <a:xfrm>
            <a:off x="1345728" y="3931838"/>
            <a:ext cx="1854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400" dirty="0" err="1">
                <a:solidFill>
                  <a:srgbClr val="FFC000"/>
                </a:solidFill>
              </a:rPr>
              <a:t>مونتينيغرو</a:t>
            </a:r>
            <a:endParaRPr lang="en-US" sz="2400" dirty="0"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9BF430E-1B27-48A7-BDBE-BC69E6117422}"/>
              </a:ext>
            </a:extLst>
          </p:cNvPr>
          <p:cNvSpPr/>
          <p:nvPr/>
        </p:nvSpPr>
        <p:spPr>
          <a:xfrm>
            <a:off x="3072872" y="5406981"/>
            <a:ext cx="1304395" cy="367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42EF289-7B0B-4D99-886D-7C069A8C4579}"/>
              </a:ext>
            </a:extLst>
          </p:cNvPr>
          <p:cNvSpPr txBox="1"/>
          <p:nvPr/>
        </p:nvSpPr>
        <p:spPr>
          <a:xfrm>
            <a:off x="4587909" y="2454510"/>
            <a:ext cx="72253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r-FR" sz="2400" b="1" dirty="0" smtClean="0"/>
              <a:t>20</a:t>
            </a:r>
            <a:r>
              <a:rPr lang="ar-DZ" sz="2400" b="1" dirty="0" smtClean="0"/>
              <a:t>عامًا </a:t>
            </a:r>
            <a:r>
              <a:rPr lang="ar-DZ" sz="2400" b="1" dirty="0"/>
              <a:t>من مراقبة الطيور</a:t>
            </a:r>
            <a:endParaRPr lang="ar-DZ" sz="2400" dirty="0"/>
          </a:p>
          <a:p>
            <a:pPr algn="r" rtl="1"/>
            <a:r>
              <a:rPr lang="ar-DZ" sz="2400" b="1" dirty="0"/>
              <a:t>محطة لتسجيل الطيور لمدة 3 سنوات</a:t>
            </a:r>
            <a:endParaRPr lang="ar-DZ" sz="2400" dirty="0"/>
          </a:p>
          <a:p>
            <a:pPr algn="r" rtl="1"/>
            <a:r>
              <a:rPr lang="ar-DZ" sz="2400" b="1" dirty="0"/>
              <a:t>غياب الهيئة الحاكمة</a:t>
            </a:r>
            <a:endParaRPr lang="ar-DZ" sz="2400" dirty="0"/>
          </a:p>
          <a:p>
            <a:pPr algn="r" rtl="1"/>
            <a:r>
              <a:rPr lang="ar-DZ" sz="2400" b="1" dirty="0"/>
              <a:t>التصاريح والعمل الإداري المعقد، كانت ملكية خاصة سابقًا</a:t>
            </a:r>
            <a:endParaRPr lang="ar-DZ" sz="2400" dirty="0"/>
          </a:p>
        </p:txBody>
      </p:sp>
    </p:spTree>
    <p:extLst>
      <p:ext uri="{BB962C8B-B14F-4D97-AF65-F5344CB8AC3E}">
        <p14:creationId xmlns:p14="http://schemas.microsoft.com/office/powerpoint/2010/main" val="10750197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6365A54-F7E4-4002-B5F4-303399793911}"/>
              </a:ext>
            </a:extLst>
          </p:cNvPr>
          <p:cNvSpPr/>
          <p:nvPr/>
        </p:nvSpPr>
        <p:spPr>
          <a:xfrm>
            <a:off x="0" y="0"/>
            <a:ext cx="12192000" cy="79415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75784B1-F228-4ED4-9B4B-8FF65D579967}"/>
              </a:ext>
            </a:extLst>
          </p:cNvPr>
          <p:cNvSpPr txBox="1"/>
          <p:nvPr/>
        </p:nvSpPr>
        <p:spPr>
          <a:xfrm>
            <a:off x="220134" y="135467"/>
            <a:ext cx="37032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DZ" sz="2800" b="1" dirty="0">
                <a:solidFill>
                  <a:schemeClr val="bg1"/>
                </a:solidFill>
                <a:latin typeface="Arial" panose="020B0604020202020204" pitchFamily="34" charset="0"/>
              </a:rPr>
              <a:t>الاختلافات والتشابهات الوطنية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7EED496-1138-40CE-A338-51301D226261}"/>
              </a:ext>
            </a:extLst>
          </p:cNvPr>
          <p:cNvSpPr/>
          <p:nvPr/>
        </p:nvSpPr>
        <p:spPr>
          <a:xfrm>
            <a:off x="600605" y="1807633"/>
            <a:ext cx="1304395" cy="241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2" name="Picture 2" descr="Map of Lebanon - outline. Silhouette of Lebanon map illustration Stock  Photo - Alamy">
            <a:extLst>
              <a:ext uri="{FF2B5EF4-FFF2-40B4-BE49-F238E27FC236}">
                <a16:creationId xmlns:a16="http://schemas.microsoft.com/office/drawing/2014/main" id="{EF3849F5-374E-401F-B2BA-96C620CDA46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60" r="12564" b="6543"/>
          <a:stretch/>
        </p:blipFill>
        <p:spPr bwMode="auto">
          <a:xfrm>
            <a:off x="406163" y="1928283"/>
            <a:ext cx="3437703" cy="4528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8D7D5B5-5BD9-4A32-A5A8-537ED8112D85}"/>
              </a:ext>
            </a:extLst>
          </p:cNvPr>
          <p:cNvSpPr txBox="1"/>
          <p:nvPr/>
        </p:nvSpPr>
        <p:spPr>
          <a:xfrm>
            <a:off x="1345728" y="3931838"/>
            <a:ext cx="1854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400" dirty="0">
                <a:solidFill>
                  <a:srgbClr val="FFC000"/>
                </a:solidFill>
                <a:latin typeface="Arial" panose="020B0604020202020204" pitchFamily="34" charset="0"/>
              </a:rPr>
              <a:t>لبنان</a:t>
            </a:r>
            <a:endParaRPr lang="en-US" sz="2400" dirty="0"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87D099A-A2B5-4327-96A5-8CF8C1124FCF}"/>
              </a:ext>
            </a:extLst>
          </p:cNvPr>
          <p:cNvSpPr txBox="1"/>
          <p:nvPr/>
        </p:nvSpPr>
        <p:spPr>
          <a:xfrm>
            <a:off x="4325442" y="2777676"/>
            <a:ext cx="722536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r" rtl="1">
              <a:buFont typeface="Wingdings" panose="05000000000000000000" pitchFamily="2" charset="2"/>
              <a:buChar char="§"/>
            </a:pPr>
            <a:r>
              <a:rPr lang="ar-DZ" sz="2400" b="1" dirty="0"/>
              <a:t>الأراضي الخاصة والهيئة الحاكمة</a:t>
            </a:r>
            <a:endParaRPr lang="ar-DZ" sz="2400" dirty="0"/>
          </a:p>
          <a:p>
            <a:pPr marL="342900" indent="-342900" algn="r" rtl="1">
              <a:buFont typeface="Wingdings" panose="05000000000000000000" pitchFamily="2" charset="2"/>
              <a:buChar char="§"/>
            </a:pPr>
            <a:r>
              <a:rPr lang="ar-DZ" sz="2400" b="1" dirty="0"/>
              <a:t>بيانات المراقبة غير مشتركة مع الجمهور أو المنظمات غير الحكومية</a:t>
            </a:r>
            <a:endParaRPr lang="ar-DZ" sz="2400" dirty="0"/>
          </a:p>
          <a:p>
            <a:pPr marL="342900" indent="-342900" algn="r" rtl="1">
              <a:buFont typeface="Wingdings" panose="05000000000000000000" pitchFamily="2" charset="2"/>
              <a:buChar char="§"/>
            </a:pPr>
            <a:r>
              <a:rPr lang="ar-DZ" sz="2400" b="1" dirty="0"/>
              <a:t>آخر بيانات تم التحقق منها من عام 2017 (</a:t>
            </a:r>
            <a:r>
              <a:rPr lang="ar-DZ" sz="2400" b="1" dirty="0" smtClean="0"/>
              <a:t>دراسة</a:t>
            </a:r>
            <a:r>
              <a:rPr lang="fr-FR" sz="2400" b="1" dirty="0" smtClean="0"/>
              <a:t> (IBA  </a:t>
            </a:r>
            <a:endParaRPr lang="fr-FR" sz="2400" dirty="0"/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08036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240</Words>
  <Application>Microsoft Office PowerPoint</Application>
  <PresentationFormat>Grand écran</PresentationFormat>
  <Paragraphs>47</Paragraphs>
  <Slides>12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Wingdings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Yara Alchammas</dc:creator>
  <cp:lastModifiedBy>Reviewer </cp:lastModifiedBy>
  <cp:revision>15</cp:revision>
  <dcterms:created xsi:type="dcterms:W3CDTF">2024-06-11T15:10:46Z</dcterms:created>
  <dcterms:modified xsi:type="dcterms:W3CDTF">2025-02-04T22:10:58Z</dcterms:modified>
</cp:coreProperties>
</file>