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979" autoAdjust="0"/>
  </p:normalViewPr>
  <p:slideViewPr>
    <p:cSldViewPr snapToGrid="0" showGuides="1">
      <p:cViewPr varScale="1">
        <p:scale>
          <a:sx n="66" d="100"/>
          <a:sy n="66" d="100"/>
        </p:scale>
        <p:origin x="600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308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9261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461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981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23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238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749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55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4863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120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8345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AA308-0B53-4D6B-8477-CD2169234B89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4453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74729" y="1323949"/>
            <a:ext cx="11442541" cy="1180715"/>
          </a:xfrm>
        </p:spPr>
        <p:txBody>
          <a:bodyPr>
            <a:noAutofit/>
          </a:bodyPr>
          <a:lstStyle/>
          <a:p>
            <a:pPr rtl="1"/>
            <a:r>
              <a:rPr lang="ar-DZ" sz="1800" b="1" i="1" dirty="0"/>
              <a:t>تدريب "تطوير مرصد وطني أو إقليمي للمناطق الرطبة – 2. بعد جمع </a:t>
            </a:r>
            <a:r>
              <a:rPr lang="ar-DZ" sz="1800" b="1" i="1" dirty="0" smtClean="0"/>
              <a:t>البيانات </a:t>
            </a:r>
            <a:endParaRPr lang="fr-FR" sz="1800" b="1" i="1" dirty="0" smtClean="0"/>
          </a:p>
          <a:p>
            <a:pPr rtl="1"/>
            <a:r>
              <a:rPr lang="ar-DZ" sz="1800" b="1" i="1" dirty="0" smtClean="0"/>
              <a:t>10-11 </a:t>
            </a:r>
            <a:r>
              <a:rPr lang="ar-DZ" sz="1800" b="1" i="1" dirty="0"/>
              <a:t>و 12 يونيو </a:t>
            </a:r>
            <a:r>
              <a:rPr lang="fr-FR" sz="1800" b="1" i="1" dirty="0" smtClean="0"/>
              <a:t> </a:t>
            </a:r>
            <a:r>
              <a:rPr lang="ar-DZ" sz="1800" b="1" i="1" dirty="0" smtClean="0"/>
              <a:t>2024</a:t>
            </a:r>
            <a:endParaRPr lang="fr-FR" sz="1800" b="1" i="1" dirty="0" smtClean="0"/>
          </a:p>
          <a:p>
            <a:pPr rtl="1"/>
            <a:r>
              <a:rPr lang="ar-DZ" sz="1800" b="1" i="1" dirty="0"/>
              <a:t>الجلسة 11: تحديد استراتيجية الاتصال ونشر النتائج وفقًا للهدف الأولي؛ استهداف الجهات الفاعلة وقدرتها على العمل</a:t>
            </a:r>
            <a:endParaRPr lang="fr-FR" sz="1800" b="1" dirty="0"/>
          </a:p>
          <a:p>
            <a:pPr rtl="1"/>
            <a:endParaRPr lang="fr-FR" sz="1800" b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09" y="207410"/>
            <a:ext cx="2019210" cy="99443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07" y="185112"/>
            <a:ext cx="1104900" cy="1104900"/>
          </a:xfrm>
          <a:prstGeom prst="rect">
            <a:avLst/>
          </a:prstGeom>
        </p:spPr>
      </p:pic>
      <p:pic>
        <p:nvPicPr>
          <p:cNvPr id="10" name="Google Shape;500;g208ed2df5fd_0_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0765" y="287424"/>
            <a:ext cx="1677825" cy="71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501;g208ed2df5fd_0_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55849" y="141109"/>
            <a:ext cx="1379625" cy="103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38480254-EF90-5F72-EF08-FFCACE4C1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897" y="200459"/>
            <a:ext cx="3258133" cy="97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641193" y="3229460"/>
            <a:ext cx="10909613" cy="1143757"/>
          </a:xfrm>
        </p:spPr>
        <p:txBody>
          <a:bodyPr>
            <a:noAutofit/>
          </a:bodyPr>
          <a:lstStyle/>
          <a:p>
            <a:r>
              <a:rPr lang="ar-DZ" sz="3200" dirty="0"/>
              <a:t>الجلسة 11 - كيف عملنا على نطاقنا للتواصل / نشر نتائجنا إلى الفئات المستهدفة؟</a:t>
            </a:r>
            <a:endParaRPr lang="fr-FR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0574" y="260241"/>
            <a:ext cx="10515600" cy="728179"/>
          </a:xfrm>
        </p:spPr>
        <p:txBody>
          <a:bodyPr>
            <a:normAutofit/>
          </a:bodyPr>
          <a:lstStyle/>
          <a:p>
            <a:pPr algn="r" rtl="1"/>
            <a:r>
              <a:rPr lang="ar-DZ" sz="2800" dirty="0"/>
              <a:t>الاجتماعات الدورية لشبكة مرصد المناطق الرطبة سبخات </a:t>
            </a:r>
            <a:r>
              <a:rPr lang="ar-DZ" sz="2800" dirty="0" smtClean="0"/>
              <a:t>الأوراس</a:t>
            </a:r>
            <a:r>
              <a:rPr lang="fr-FR" sz="2800" dirty="0" smtClean="0"/>
              <a:t> ‘’OZHSA’’ </a:t>
            </a:r>
            <a:endParaRPr lang="fr-FR" sz="2800" b="1" dirty="0">
              <a:latin typeface="+mn-lt"/>
            </a:endParaRPr>
          </a:p>
        </p:txBody>
      </p:sp>
      <p:pic>
        <p:nvPicPr>
          <p:cNvPr id="3" name="Picture 2" descr="Aucune description de photo disponible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78" b="10571"/>
          <a:stretch/>
        </p:blipFill>
        <p:spPr bwMode="auto">
          <a:xfrm>
            <a:off x="658079" y="3518452"/>
            <a:ext cx="6479273" cy="305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 descr="C:\Users\NEW-PC\Desktop\Photos\IMG_17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574" y="1263316"/>
            <a:ext cx="2906829" cy="2045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 descr="C:\Users\Utilisateur autorisé\Desktop\atelier observatoire(4)\Photos activités BBD\IMG_20211214_121720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54" y="1093304"/>
            <a:ext cx="3758846" cy="46021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1209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183" y="3118264"/>
            <a:ext cx="10515600" cy="1325563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9575" y="430654"/>
            <a:ext cx="12052852" cy="539888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 rtl="1">
              <a:spcBef>
                <a:spcPct val="0"/>
              </a:spcBef>
              <a:buNone/>
            </a:pPr>
            <a:r>
              <a:rPr lang="ar-DZ" b="1" dirty="0">
                <a:ea typeface="+mj-ea"/>
                <a:cs typeface="+mj-cs"/>
              </a:rPr>
              <a:t>المواقع الإلكترونية وصفحات </a:t>
            </a:r>
            <a:r>
              <a:rPr lang="ar-DZ" b="1" dirty="0" err="1">
                <a:ea typeface="+mj-ea"/>
                <a:cs typeface="+mj-cs"/>
              </a:rPr>
              <a:t>الفيسبوك</a:t>
            </a:r>
            <a:r>
              <a:rPr lang="ar-DZ" b="1" dirty="0">
                <a:ea typeface="+mj-ea"/>
                <a:cs typeface="+mj-cs"/>
              </a:rPr>
              <a:t> الخاصة بمنظمة </a:t>
            </a:r>
            <a:r>
              <a:rPr lang="fr-FR" b="1" dirty="0">
                <a:ea typeface="+mj-ea"/>
                <a:cs typeface="+mj-cs"/>
              </a:rPr>
              <a:t>ANAO </a:t>
            </a:r>
            <a:r>
              <a:rPr lang="ar-DZ" b="1" dirty="0">
                <a:ea typeface="+mj-ea"/>
                <a:cs typeface="+mj-cs"/>
              </a:rPr>
              <a:t>و</a:t>
            </a:r>
            <a:r>
              <a:rPr lang="fr-FR" b="1" dirty="0">
                <a:ea typeface="+mj-ea"/>
                <a:cs typeface="+mj-cs"/>
              </a:rPr>
              <a:t>BBD </a:t>
            </a:r>
            <a:r>
              <a:rPr lang="ar-DZ" b="1" dirty="0">
                <a:ea typeface="+mj-ea"/>
                <a:cs typeface="+mj-cs"/>
              </a:rPr>
              <a:t>وغيرها من الجمعيات والشركاء الآخرين</a:t>
            </a:r>
            <a:endParaRPr lang="fr-FR" b="1" dirty="0">
              <a:ea typeface="+mj-ea"/>
              <a:cs typeface="+mj-c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726" y="1206131"/>
            <a:ext cx="2131471" cy="27068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671" y="1242769"/>
            <a:ext cx="2059623" cy="280857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107" y="1289657"/>
            <a:ext cx="2210986" cy="262335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538" y="1139365"/>
            <a:ext cx="2336351" cy="2923935"/>
          </a:xfrm>
          <a:prstGeom prst="rect">
            <a:avLst/>
          </a:prstGeom>
        </p:spPr>
      </p:pic>
      <p:pic>
        <p:nvPicPr>
          <p:cNvPr id="8" name="Image 7" descr="C:\Users\Utilisateur autorisé\Downloads\IMG-20221221-WA000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462" y="3747857"/>
            <a:ext cx="1299848" cy="2801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 descr="C:\Users\Utilisateur autorisé\Downloads\IMG-20221221-WA000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353" y="3700087"/>
            <a:ext cx="1357907" cy="2897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 descr="C:\Users\Utilisateur autorisé\Downloads\IMG-20221223-WA0000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158" y="3694988"/>
            <a:ext cx="1329597" cy="2866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9253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8320" y="573847"/>
            <a:ext cx="10515600" cy="38031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 rtl="1"/>
            <a:r>
              <a:rPr lang="ar-DZ" sz="2400" b="1" dirty="0">
                <a:latin typeface="+mn-lt"/>
              </a:rPr>
              <a:t>الإذاعة والتلفزيون المحليين والوطنيين، وكالة الأنباء الجزائرية للخدمات الصحفية</a:t>
            </a:r>
            <a:endParaRPr lang="fr-FR" sz="2400" b="1" dirty="0">
              <a:latin typeface="+mn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2792862" y="1182756"/>
            <a:ext cx="6129200" cy="5376487"/>
            <a:chOff x="0" y="0"/>
            <a:chExt cx="4184650" cy="3546475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00" y="0"/>
              <a:ext cx="2025650" cy="1589405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5350" y="1600200"/>
              <a:ext cx="1949450" cy="1946275"/>
            </a:xfrm>
            <a:prstGeom prst="rect">
              <a:avLst/>
            </a:prstGeom>
          </p:spPr>
        </p:pic>
        <p:pic>
          <p:nvPicPr>
            <p:cNvPr id="7" name="Image 6" descr="C:\Users\NEW-PC\Desktop\Photos\60415462_2037386609723436_4836119457170456576_n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400"/>
              <a:ext cx="2095500" cy="1535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0" y="1549400"/>
              <a:ext cx="2050415" cy="1990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883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8136" y="788296"/>
            <a:ext cx="10515600" cy="62306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 rtl="1"/>
            <a:r>
              <a:rPr lang="ar-DZ" sz="2400" b="1" dirty="0">
                <a:latin typeface="+mn-lt"/>
              </a:rPr>
              <a:t>العروض الشفوية/الملصقات ومنصات العرض في الفعاليات العلمية والاحتفالات الأخرى</a:t>
            </a:r>
            <a:endParaRPr lang="fr-FR" sz="2400" b="1" dirty="0">
              <a:latin typeface="+mn-lt"/>
            </a:endParaRPr>
          </a:p>
        </p:txBody>
      </p:sp>
      <p:pic>
        <p:nvPicPr>
          <p:cNvPr id="4" name="Picture 4" descr="Aucune description de photo disponible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0"/>
          <a:stretch/>
        </p:blipFill>
        <p:spPr bwMode="auto">
          <a:xfrm>
            <a:off x="513642" y="4285751"/>
            <a:ext cx="3980793" cy="222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Peut être une image de 2 personnes et texte qui dit ’O’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871" y="4285751"/>
            <a:ext cx="2953491" cy="222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Aucune description de photo disponible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518" y="4282619"/>
            <a:ext cx="2950254" cy="220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 descr="C:\Users\Utilisateur autorisé\Desktop\Photos\20201124_16105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37" y="1977889"/>
            <a:ext cx="3170472" cy="1848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6"/>
          <a:stretch>
            <a:fillRect/>
          </a:stretch>
        </p:blipFill>
        <p:spPr>
          <a:xfrm>
            <a:off x="4488252" y="1910078"/>
            <a:ext cx="2934183" cy="1923141"/>
          </a:xfrm>
          <a:prstGeom prst="rect">
            <a:avLst/>
          </a:prstGeom>
        </p:spPr>
      </p:pic>
      <p:pic>
        <p:nvPicPr>
          <p:cNvPr id="9" name="Image 8"/>
          <p:cNvPicPr/>
          <p:nvPr/>
        </p:nvPicPr>
        <p:blipFill>
          <a:blip r:embed="rId7"/>
          <a:stretch>
            <a:fillRect/>
          </a:stretch>
        </p:blipFill>
        <p:spPr>
          <a:xfrm>
            <a:off x="7870830" y="1910078"/>
            <a:ext cx="2939698" cy="192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20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8992" y="494333"/>
            <a:ext cx="10515600" cy="6188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 rtl="1"/>
            <a:r>
              <a:rPr lang="ar-DZ" sz="2400" b="1" dirty="0">
                <a:latin typeface="+mn-lt"/>
              </a:rPr>
              <a:t>أطروحات ورسائل الدكتوراه والمنشورات العلمية</a:t>
            </a:r>
            <a:endParaRPr lang="fr-FR" sz="2400" b="1" dirty="0"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058231"/>
              </p:ext>
            </p:extLst>
          </p:nvPr>
        </p:nvGraphicFramePr>
        <p:xfrm>
          <a:off x="838200" y="1113182"/>
          <a:ext cx="9889433" cy="53969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3525">
                  <a:extLst>
                    <a:ext uri="{9D8B030D-6E8A-4147-A177-3AD203B41FA5}">
                      <a16:colId xmlns:a16="http://schemas.microsoft.com/office/drawing/2014/main" val="4059269437"/>
                    </a:ext>
                  </a:extLst>
                </a:gridCol>
                <a:gridCol w="6771781">
                  <a:extLst>
                    <a:ext uri="{9D8B030D-6E8A-4147-A177-3AD203B41FA5}">
                      <a16:colId xmlns:a16="http://schemas.microsoft.com/office/drawing/2014/main" val="3273460097"/>
                    </a:ext>
                  </a:extLst>
                </a:gridCol>
                <a:gridCol w="894127">
                  <a:extLst>
                    <a:ext uri="{9D8B030D-6E8A-4147-A177-3AD203B41FA5}">
                      <a16:colId xmlns:a16="http://schemas.microsoft.com/office/drawing/2014/main" val="3277242275"/>
                    </a:ext>
                  </a:extLst>
                </a:gridCol>
              </a:tblGrid>
              <a:tr h="3133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Etudiants impliqués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Thèmes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Année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77258928"/>
                  </a:ext>
                </a:extLst>
              </a:tr>
              <a:tr h="626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Bentrcia Lemya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Atlas des zones humides classées Ramsar du complexe des Sebkhets des Aurès (Nord-Est algérien).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2022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747245"/>
                  </a:ext>
                </a:extLst>
              </a:tr>
              <a:tr h="626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Chaabna Leila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Mise en place d’un plan de gestion du complexe des zones humides Sebkhates des Aurès, Nord Est algérien.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2022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787023"/>
                  </a:ext>
                </a:extLst>
              </a:tr>
              <a:tr h="940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Bouali Djouhaina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Contribution à l’étude de la biodiversité des groupements floristiques des zones humides du sud-constantinois (cas de Chott Tinsilt-Oum El Bouaghi, Algérie).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2021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9775632"/>
                  </a:ext>
                </a:extLst>
              </a:tr>
              <a:tr h="626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Chaghi Souhila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Liste rouge des oiseaux d’eaux du complexe des zones humides des sebkhets des Aurès.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2022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3733995"/>
                  </a:ext>
                </a:extLst>
              </a:tr>
              <a:tr h="6965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Tamersit Maissa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Mise à jour et évaluation de la biodiversité des oiseaux d’eau du complexe des zones humides des Sebkhets des Aurès.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2021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5680022"/>
                  </a:ext>
                </a:extLst>
              </a:tr>
              <a:tr h="940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Bechatta Roumaissa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Mise à jour et évaluation de la biodiversité de l’entomofaune des zones humides du complexe des Sebkhates des Aurès (Nord-Est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Algérie).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2021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9360964"/>
                  </a:ext>
                </a:extLst>
              </a:tr>
              <a:tr h="626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Fouzia Benaouf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Mise à jour et évaluation de la biodiversité floristique du complexe des zones </a:t>
                      </a:r>
                      <a:r>
                        <a:rPr lang="fr-FR" sz="1100" dirty="0" smtClean="0">
                          <a:effectLst/>
                        </a:rPr>
                        <a:t>humides des </a:t>
                      </a:r>
                      <a:r>
                        <a:rPr lang="fr-FR" sz="1100" dirty="0" err="1">
                          <a:effectLst/>
                        </a:rPr>
                        <a:t>Sebkhates</a:t>
                      </a:r>
                      <a:r>
                        <a:rPr lang="fr-FR" sz="1100" dirty="0">
                          <a:effectLst/>
                        </a:rPr>
                        <a:t> des </a:t>
                      </a:r>
                      <a:r>
                        <a:rPr lang="fr-FR" sz="1100" dirty="0" err="1">
                          <a:effectLst/>
                        </a:rPr>
                        <a:t>Aures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2021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7814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0897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524152"/>
            <a:ext cx="10515600" cy="55921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 rtl="1"/>
            <a:r>
              <a:rPr lang="ar-DZ" sz="2400" b="1" dirty="0">
                <a:latin typeface="+mn-lt"/>
              </a:rPr>
              <a:t>التقارير والمعلومات المنشورة على الموقع الإلكتروني لتحالف البحر الأبيض المتوسط للأراضي الرطبة</a:t>
            </a:r>
            <a:endParaRPr lang="fr-FR" sz="2400" b="1" dirty="0">
              <a:latin typeface="+mn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506733" y="1237160"/>
            <a:ext cx="4353484" cy="4991357"/>
            <a:chOff x="1116473" y="1963554"/>
            <a:chExt cx="4353484" cy="4991357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6473" y="1963554"/>
              <a:ext cx="4273770" cy="4991357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64957" y="3649607"/>
              <a:ext cx="1905000" cy="809625"/>
            </a:xfrm>
            <a:prstGeom prst="rect">
              <a:avLst/>
            </a:prstGeom>
          </p:spPr>
        </p:pic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901" y="1237160"/>
            <a:ext cx="6369377" cy="469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601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45333" y="2473644"/>
            <a:ext cx="7118474" cy="1325563"/>
          </a:xfrm>
        </p:spPr>
        <p:txBody>
          <a:bodyPr>
            <a:noAutofit/>
          </a:bodyPr>
          <a:lstStyle/>
          <a:p>
            <a:pPr algn="ctr"/>
            <a:r>
              <a:rPr lang="ar-DZ" sz="5400" b="1" i="1" dirty="0">
                <a:solidFill>
                  <a:srgbClr val="FF0000"/>
                </a:solidFill>
              </a:rPr>
              <a:t>شكراً لاهتمامكم</a:t>
            </a:r>
            <a:endParaRPr lang="fr-FR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3661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282</Words>
  <Application>Microsoft Office PowerPoint</Application>
  <PresentationFormat>Grand écran</PresentationFormat>
  <Paragraphs>39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Thème Office</vt:lpstr>
      <vt:lpstr>الجلسة 11 - كيف عملنا على نطاقنا للتواصل / نشر نتائجنا إلى الفئات المستهدفة؟</vt:lpstr>
      <vt:lpstr>الاجتماعات الدورية لشبكة مرصد المناطق الرطبة سبخات الأوراس ‘’OZHSA’’ </vt:lpstr>
      <vt:lpstr>Présentation PowerPoint</vt:lpstr>
      <vt:lpstr>الإذاعة والتلفزيون المحليين والوطنيين، وكالة الأنباء الجزائرية للخدمات الصحفية</vt:lpstr>
      <vt:lpstr>العروض الشفوية/الملصقات ومنصات العرض في الفعاليات العلمية والاحتفالات الأخرى</vt:lpstr>
      <vt:lpstr>أطروحات ورسائل الدكتوراه والمنشورات العلمية</vt:lpstr>
      <vt:lpstr>التقارير والمعلومات المنشورة على الموقع الإلكتروني لتحالف البحر الأبيض المتوسط للأراضي الرطبة</vt:lpstr>
      <vt:lpstr>شكراً لاهتمامكم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Si Bachir A.</dc:creator>
  <cp:lastModifiedBy>Reviewer </cp:lastModifiedBy>
  <cp:revision>28</cp:revision>
  <dcterms:created xsi:type="dcterms:W3CDTF">2024-06-02T10:01:40Z</dcterms:created>
  <dcterms:modified xsi:type="dcterms:W3CDTF">2025-02-04T19:16:22Z</dcterms:modified>
</cp:coreProperties>
</file>