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66" r:id="rId2"/>
    <p:sldId id="270" r:id="rId3"/>
    <p:sldId id="421" r:id="rId4"/>
    <p:sldId id="418" r:id="rId5"/>
    <p:sldId id="419" r:id="rId6"/>
    <p:sldId id="420" r:id="rId7"/>
    <p:sldId id="389" r:id="rId8"/>
    <p:sldId id="416" r:id="rId9"/>
    <p:sldId id="413" r:id="rId10"/>
    <p:sldId id="417" r:id="rId11"/>
    <p:sldId id="415" r:id="rId12"/>
    <p:sldId id="400" r:id="rId13"/>
  </p:sldIdLst>
  <p:sldSz cx="9906000" cy="6858000" type="A4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B1C43C"/>
    <a:srgbClr val="215553"/>
    <a:srgbClr val="306A81"/>
    <a:srgbClr val="7CCECF"/>
    <a:srgbClr val="464646"/>
    <a:srgbClr val="FFFFFF"/>
    <a:srgbClr val="A6A6A6"/>
    <a:srgbClr val="9FD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3959" autoAdjust="0"/>
  </p:normalViewPr>
  <p:slideViewPr>
    <p:cSldViewPr>
      <p:cViewPr varScale="1">
        <p:scale>
          <a:sx n="61" d="100"/>
          <a:sy n="61" d="100"/>
        </p:scale>
        <p:origin x="1224" y="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74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934E54EA-20A8-48AF-8341-32F55D2840F6}"/>
    <pc:docChg chg="custSel modSld">
      <pc:chgData name="Christian Perennou" userId="0b2f8c2c-ba41-42f6-955d-1d8f2cf96a74" providerId="ADAL" clId="{934E54EA-20A8-48AF-8341-32F55D2840F6}" dt="2024-08-06T14:14:45.106" v="16" actId="5793"/>
      <pc:docMkLst>
        <pc:docMk/>
      </pc:docMkLst>
      <pc:sldChg chg="modSp mod">
        <pc:chgData name="Christian Perennou" userId="0b2f8c2c-ba41-42f6-955d-1d8f2cf96a74" providerId="ADAL" clId="{934E54EA-20A8-48AF-8341-32F55D2840F6}" dt="2024-08-06T14:14:45.106" v="16" actId="5793"/>
        <pc:sldMkLst>
          <pc:docMk/>
          <pc:sldMk cId="1170845084" sldId="389"/>
        </pc:sldMkLst>
        <pc:spChg chg="mod">
          <ac:chgData name="Christian Perennou" userId="0b2f8c2c-ba41-42f6-955d-1d8f2cf96a74" providerId="ADAL" clId="{934E54EA-20A8-48AF-8341-32F55D2840F6}" dt="2024-08-06T14:14:45.106" v="16" actId="5793"/>
          <ac:spMkLst>
            <pc:docMk/>
            <pc:sldMk cId="1170845084" sldId="389"/>
            <ac:spMk id="8" creationId="{00000000-0000-0000-0000-000000000000}"/>
          </ac:spMkLst>
        </pc:spChg>
      </pc:sldChg>
      <pc:sldChg chg="mod modShow">
        <pc:chgData name="Christian Perennou" userId="0b2f8c2c-ba41-42f6-955d-1d8f2cf96a74" providerId="ADAL" clId="{934E54EA-20A8-48AF-8341-32F55D2840F6}" dt="2024-08-06T14:14:18.538" v="1" actId="729"/>
        <pc:sldMkLst>
          <pc:docMk/>
          <pc:sldMk cId="1730081737" sldId="42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63DAD-C1BA-4E43-B609-229A554B5892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F3D5E-048B-4C08-A2E6-644EE328C2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007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84CFF-1B03-4AD6-962E-8EB2F5C0B17D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6125"/>
            <a:ext cx="538638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C063F-AF45-4071-A196-6BF09C9151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62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085184"/>
            <a:ext cx="7041232" cy="1772816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49586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1870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306A81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131570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306A81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7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  <a:ln>
            <a:noFill/>
          </a:ln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81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A6A6A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513799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A6A6A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9FD9D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2871" y="421797"/>
            <a:ext cx="4961992" cy="643620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646641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97979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1248571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97979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rgbClr val="797979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75862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4953000" y="3459543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2917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19942976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096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4945071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3070714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/>
          <p:cNvGrpSpPr/>
          <p:nvPr userDrawn="1"/>
        </p:nvGrpSpPr>
        <p:grpSpPr>
          <a:xfrm>
            <a:off x="0" y="5860908"/>
            <a:ext cx="201911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18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9FD9D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1604205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  <a:br>
              <a:rPr lang="fr-FR" dirty="0"/>
            </a:br>
            <a:r>
              <a:rPr lang="fr-FR" dirty="0"/>
              <a:t>DE LA SECTION</a:t>
            </a:r>
          </a:p>
        </p:txBody>
      </p:sp>
    </p:spTree>
    <p:extLst>
      <p:ext uri="{BB962C8B-B14F-4D97-AF65-F5344CB8AC3E}">
        <p14:creationId xmlns:p14="http://schemas.microsoft.com/office/powerpoint/2010/main" val="31882524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741231" y="908050"/>
            <a:ext cx="8813932" cy="568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+mj-lt"/>
              </a:defRPr>
            </a:lvl1pPr>
            <a:lvl2pPr marL="358775" indent="-358775">
              <a:buSzPct val="85000"/>
              <a:buFontTx/>
              <a:buBlip>
                <a:blip r:embed="rId2"/>
              </a:buBlip>
              <a:defRPr sz="22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818541" y="50692"/>
            <a:ext cx="8915400" cy="446742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613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AD892-74EA-4634-81A7-84A08600928A}" type="datetimeFigureOut">
              <a:rPr lang="fr-FR"/>
              <a:pPr>
                <a:defRPr/>
              </a:pPr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E057-10B3-4FE0-93BE-D797578FBF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029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7AC83-0235-4DF0-BE72-BAF60A2A5EFF}" type="datetimeFigureOut">
              <a:rPr lang="en-GB" smtClean="0"/>
              <a:t>04/02/2025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7571-6F4F-4B43-B69A-6539CB1306E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475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3051413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CCECF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301885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CCECF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9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89" cy="404664"/>
          </a:xfrm>
          <a:solidFill>
            <a:srgbClr val="7CCECF"/>
          </a:solidFill>
        </p:spPr>
        <p:txBody>
          <a:bodyPr>
            <a:normAutofit/>
          </a:bodyPr>
          <a:lstStyle>
            <a:lvl1pPr marL="0" indent="0"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" y="0"/>
            <a:ext cx="547682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69" r:id="rId3"/>
    <p:sldLayoutId id="2147483649" r:id="rId4"/>
    <p:sldLayoutId id="2147483650" r:id="rId5"/>
    <p:sldLayoutId id="2147483674" r:id="rId6"/>
    <p:sldLayoutId id="2147483666" r:id="rId7"/>
    <p:sldLayoutId id="2147483670" r:id="rId8"/>
    <p:sldLayoutId id="2147483657" r:id="rId9"/>
    <p:sldLayoutId id="2147483659" r:id="rId10"/>
    <p:sldLayoutId id="2147483675" r:id="rId11"/>
    <p:sldLayoutId id="2147483665" r:id="rId12"/>
    <p:sldLayoutId id="2147483671" r:id="rId13"/>
    <p:sldLayoutId id="2147483655" r:id="rId14"/>
    <p:sldLayoutId id="2147483660" r:id="rId15"/>
    <p:sldLayoutId id="2147483676" r:id="rId16"/>
    <p:sldLayoutId id="2147483667" r:id="rId17"/>
    <p:sldLayoutId id="2147483672" r:id="rId18"/>
    <p:sldLayoutId id="2147483658" r:id="rId19"/>
    <p:sldLayoutId id="2147483661" r:id="rId20"/>
    <p:sldLayoutId id="2147483677" r:id="rId21"/>
    <p:sldLayoutId id="2147483668" r:id="rId22"/>
    <p:sldLayoutId id="2147483673" r:id="rId23"/>
    <p:sldLayoutId id="2147483656" r:id="rId24"/>
    <p:sldLayoutId id="2147483662" r:id="rId25"/>
    <p:sldLayoutId id="2147483678" r:id="rId26"/>
    <p:sldLayoutId id="2147483679" r:id="rId27"/>
    <p:sldLayoutId id="2147483680" r:id="rId28"/>
    <p:sldLayoutId id="2147483664" r:id="rId29"/>
    <p:sldLayoutId id="2147483684" r:id="rId30"/>
    <p:sldLayoutId id="2147483685" r:id="rId31"/>
    <p:sldLayoutId id="214748369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allianceforwetlands.org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emf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6017568" y="31092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dirty="0">
                <a:solidFill>
                  <a:schemeClr val="tx2"/>
                </a:solidFill>
              </a:rPr>
              <a:t>10 - 12 يونيو 2024، عبر الإنترنت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279994" y="1400559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تطوير مرصد وطني أو إقليمي للأراضي الرطبة - دورة تدريبية بعد جمع البيانات“</a:t>
            </a:r>
            <a:endParaRPr lang="fr-FR" sz="2800" b="1" i="1" dirty="0">
              <a:solidFill>
                <a:schemeClr val="tx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904" y="7021"/>
            <a:ext cx="7200800" cy="685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64" y="5661248"/>
            <a:ext cx="21738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31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تذكير سريع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568922" y="562446"/>
            <a:ext cx="9270066" cy="6453187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إعادة تسمية نفسك ”</a:t>
            </a:r>
            <a:r>
              <a:rPr lang="ar-DZ" sz="1800" b="1" dirty="0">
                <a:solidFill>
                  <a:srgbClr val="FF0000"/>
                </a:solidFill>
                <a:sym typeface="Wingdings" panose="05000000000000000000" pitchFamily="2" charset="2"/>
              </a:rPr>
              <a:t>الاسم الأول؛ اسم العائلة؛ البلد</a:t>
            </a: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“ في ملصق صورتك</a:t>
            </a: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l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الترجمة الفورية </a:t>
            </a:r>
            <a:r>
              <a:rPr lang="ar-DZ" sz="1800" b="1" dirty="0" err="1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الفورية</a:t>
            </a: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: اختر لغتك، ثم تحدث دائماً باللغة التي يتم ضبطك </a:t>
            </a:r>
            <a:r>
              <a:rPr lang="ar-DZ" sz="1800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عليها.</a:t>
            </a:r>
            <a:endParaRPr lang="fr-FR" sz="1800" b="1" dirty="0" smtClean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يجب </a:t>
            </a: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إعادة اختيار اللغة بعد جلسات المجموعة الصغيرة!</a:t>
            </a: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قم </a:t>
            </a: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بكتم صوت الميكروفون عندما لا تتحدث </a:t>
            </a: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طرح الأسئلة: ارفع يدك </a:t>
            </a:r>
            <a:r>
              <a:rPr lang="ar-DZ" sz="1800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:</a:t>
            </a:r>
            <a:endParaRPr lang="fr-FR" sz="1800" b="1" dirty="0" smtClean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sz="1800" b="1" dirty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أبقِ الكاميرا نشطة، خاصةً عندما تتدخل (مساعدة في قراءة الشفاه)</a:t>
            </a: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  <p:pic>
        <p:nvPicPr>
          <p:cNvPr id="5" name="Picture 20">
            <a:extLst>
              <a:ext uri="{FF2B5EF4-FFF2-40B4-BE49-F238E27FC236}">
                <a16:creationId xmlns:a16="http://schemas.microsoft.com/office/drawing/2014/main" id="{2BDB52B3-C933-4BA4-A8B8-9849E8D31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184" y="3501008"/>
            <a:ext cx="679891" cy="768047"/>
          </a:xfrm>
          <a:prstGeom prst="rect">
            <a:avLst/>
          </a:prstGeom>
        </p:spPr>
      </p:pic>
      <p:pic>
        <p:nvPicPr>
          <p:cNvPr id="7" name="Picture 16">
            <a:extLst>
              <a:ext uri="{FF2B5EF4-FFF2-40B4-BE49-F238E27FC236}">
                <a16:creationId xmlns:a16="http://schemas.microsoft.com/office/drawing/2014/main" id="{248ED67D-DF3B-4C78-B2BE-457450939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04" y="2996952"/>
            <a:ext cx="76353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94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أثناء التدريب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270066" cy="6453187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algn="l"/>
            <a:endParaRPr lang="fr-FR" sz="1800" b="1" i="1" dirty="0"/>
          </a:p>
          <a:p>
            <a:pPr marL="342900" indent="-342900" algn="r" rtl="1">
              <a:buFontTx/>
              <a:buChar char="-"/>
            </a:pPr>
            <a:r>
              <a:rPr lang="ar-DZ" b="1" dirty="0">
                <a:sym typeface="Wingdings" panose="05000000000000000000" pitchFamily="2" charset="2"/>
              </a:rPr>
              <a:t>في حال وجود مشكلة تقنية: أرسل رسالة إلى (”الدعم الفني“) في نافذة الدردشة. </a:t>
            </a:r>
            <a:endParaRPr lang="fr-FR" b="1" dirty="0" smtClean="0">
              <a:sym typeface="Wingdings" panose="05000000000000000000" pitchFamily="2" charset="2"/>
            </a:endParaRPr>
          </a:p>
          <a:p>
            <a:pPr marL="342900" indent="-342900" algn="r" rtl="1">
              <a:buFontTx/>
              <a:buChar char="-"/>
            </a:pPr>
            <a:endParaRPr lang="fr-FR" b="1" dirty="0">
              <a:sym typeface="Wingdings" panose="05000000000000000000" pitchFamily="2" charset="2"/>
            </a:endParaRPr>
          </a:p>
          <a:p>
            <a:pPr marL="342900" indent="-342900" algn="r" rtl="1">
              <a:buFontTx/>
              <a:buChar char="-"/>
            </a:pPr>
            <a:endParaRPr lang="fr-FR" b="1" dirty="0" smtClean="0">
              <a:sym typeface="Wingdings" panose="05000000000000000000" pitchFamily="2" charset="2"/>
            </a:endParaRPr>
          </a:p>
          <a:p>
            <a:pPr marL="342900" indent="-342900" algn="r" rtl="1">
              <a:buFontTx/>
              <a:buChar char="-"/>
            </a:pPr>
            <a:endParaRPr lang="fr-FR" b="1" dirty="0">
              <a:sym typeface="Wingdings" panose="05000000000000000000" pitchFamily="2" charset="2"/>
            </a:endParaRPr>
          </a:p>
          <a:p>
            <a:pPr marL="342900" indent="-342900" algn="r" rtl="1">
              <a:buFontTx/>
              <a:buChar char="-"/>
            </a:pPr>
            <a:r>
              <a:rPr lang="ar-DZ" b="1" dirty="0" smtClean="0">
                <a:sym typeface="Wingdings" panose="05000000000000000000" pitchFamily="2" charset="2"/>
              </a:rPr>
              <a:t> </a:t>
            </a:r>
            <a:r>
              <a:rPr lang="ar-DZ" b="1" dirty="0">
                <a:sym typeface="Wingdings" panose="05000000000000000000" pitchFamily="2" charset="2"/>
              </a:rPr>
              <a:t>أغلق جميع البرامج والتطبيقات غير الضرورية (خاصةً تلك التي تستخدم الإنترنت: البريد الإلكتروني، والشبكات الاجتماعية، وما إلى ذلك) وقم بتكبير خلفيات الصور (الصور/الشعارات/التشويش خلفك، وما إلى ذلك)، خاصةً إذا كان اتصالك بالإنترنت ضعيفًا.</a:t>
            </a:r>
            <a:endParaRPr lang="fr-FR" b="1" dirty="0"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247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DZ" sz="3600" b="1" i="1" dirty="0"/>
              <a:t>تدريب جيد!</a:t>
            </a:r>
            <a:endParaRPr lang="fr-FR" sz="3600" dirty="0"/>
          </a:p>
        </p:txBody>
      </p:sp>
      <p:pic>
        <p:nvPicPr>
          <p:cNvPr id="4" name="Espace réservé pour une image 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1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9917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تذكير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270066" cy="6453187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 algn="r" rtl="1">
              <a:buFontTx/>
              <a:buChar char="-"/>
            </a:pPr>
            <a:r>
              <a:rPr lang="ar-DZ" b="1" dirty="0"/>
              <a:t>مشروع الوكالة الفرنسية للتنمية ”بناء القدرات ودعم المجتمع المدني وأصحاب المصلحة العامة في جنوب وشرق البحر الأبيض المتوسط لتحسين حماية وإدارة ومراقبة الأراضي الرطبة في البحر الأبيض المتوسط“ </a:t>
            </a:r>
            <a:endParaRPr lang="fr-FR" b="1" dirty="0" smtClean="0"/>
          </a:p>
          <a:p>
            <a:pPr marL="285750" indent="-285750" algn="r" rtl="1">
              <a:buFontTx/>
              <a:buChar char="-"/>
            </a:pPr>
            <a:endParaRPr lang="fr-FR" b="1" dirty="0"/>
          </a:p>
          <a:p>
            <a:pPr marL="285750" indent="-285750" algn="r" rtl="1">
              <a:buFontTx/>
              <a:buChar char="-"/>
            </a:pPr>
            <a:r>
              <a:rPr lang="ar-DZ" b="1" dirty="0" smtClean="0"/>
              <a:t> </a:t>
            </a:r>
            <a:r>
              <a:rPr lang="ar-DZ" b="1" dirty="0"/>
              <a:t>المرحلة 2</a:t>
            </a:r>
            <a:endParaRPr lang="fr-FR" b="1" i="1" dirty="0" smtClean="0"/>
          </a:p>
          <a:p>
            <a:pPr algn="l"/>
            <a:endParaRPr lang="fr-FR" b="1" i="1" dirty="0" smtClean="0"/>
          </a:p>
          <a:p>
            <a:pPr marL="285750" indent="-285750" algn="r" rtl="1">
              <a:buFontTx/>
              <a:buChar char="-"/>
            </a:pPr>
            <a:r>
              <a:rPr lang="ar-DZ" b="1" dirty="0">
                <a:sym typeface="Wingdings" panose="05000000000000000000" pitchFamily="2" charset="2"/>
              </a:rPr>
              <a:t>الدورة التدريبية الرابعة عبر الإنترنت </a:t>
            </a:r>
            <a:r>
              <a:rPr lang="ar-DZ" b="1" dirty="0" smtClean="0">
                <a:sym typeface="Wingdings" panose="05000000000000000000" pitchFamily="2" charset="2"/>
              </a:rPr>
              <a:t>(</a:t>
            </a:r>
            <a:r>
              <a:rPr lang="fr-FR" b="1" dirty="0" smtClean="0">
                <a:sym typeface="Wingdings" panose="05000000000000000000" pitchFamily="2" charset="2"/>
              </a:rPr>
              <a:t>(COVID-19، </a:t>
            </a:r>
            <a:r>
              <a:rPr lang="ar-DZ" b="1" dirty="0" smtClean="0">
                <a:sym typeface="Wingdings" panose="05000000000000000000" pitchFamily="2" charset="2"/>
              </a:rPr>
              <a:t>بعد </a:t>
            </a:r>
            <a:r>
              <a:rPr lang="ar-DZ" b="1" dirty="0">
                <a:sym typeface="Wingdings" panose="05000000000000000000" pitchFamily="2" charset="2"/>
              </a:rPr>
              <a:t>دورات 2020 - 21</a:t>
            </a:r>
            <a:endParaRPr lang="fr-FR" b="1" dirty="0" smtClean="0">
              <a:sym typeface="Wingdings" panose="05000000000000000000" pitchFamily="2" charset="2"/>
            </a:endParaRPr>
          </a:p>
          <a:p>
            <a:pPr algn="l"/>
            <a:endParaRPr lang="fr-FR" b="1" dirty="0" smtClean="0">
              <a:sym typeface="Wingdings" panose="05000000000000000000" pitchFamily="2" charset="2"/>
            </a:endParaRPr>
          </a:p>
          <a:p>
            <a:pPr algn="l"/>
            <a:endParaRPr lang="fr-FR" b="1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b="1" dirty="0">
                <a:sym typeface="Wingdings" panose="05000000000000000000" pitchFamily="2" charset="2"/>
              </a:rPr>
              <a:t>التدريب بين الأقران</a:t>
            </a:r>
            <a:r>
              <a:rPr lang="ar-DZ" b="1" dirty="0" smtClean="0">
                <a:sym typeface="Wingdings" panose="05000000000000000000" pitchFamily="2" charset="2"/>
              </a:rPr>
              <a:t>:</a:t>
            </a:r>
            <a:endParaRPr lang="fr-FR" b="1" dirty="0" smtClean="0">
              <a:sym typeface="Wingdings" panose="05000000000000000000" pitchFamily="2" charset="2"/>
            </a:endParaRPr>
          </a:p>
          <a:p>
            <a:pPr marL="285750" indent="-285750" algn="l">
              <a:buFontTx/>
              <a:buChar char="-"/>
            </a:pPr>
            <a:endParaRPr lang="fr-FR" b="1" dirty="0">
              <a:sym typeface="Wingdings" panose="05000000000000000000" pitchFamily="2" charset="2"/>
            </a:endParaRPr>
          </a:p>
          <a:p>
            <a:pPr marL="285750" indent="-285750" algn="l">
              <a:buFontTx/>
              <a:buChar char="-"/>
            </a:pPr>
            <a:endParaRPr lang="fr-FR" b="1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ar-DZ" b="1" i="1" dirty="0" smtClean="0">
                <a:sym typeface="Wingdings" panose="05000000000000000000" pitchFamily="2" charset="2"/>
              </a:rPr>
              <a:t>شكرًا </a:t>
            </a:r>
            <a:r>
              <a:rPr lang="ar-DZ" b="1" i="1" dirty="0">
                <a:sym typeface="Wingdings" panose="05000000000000000000" pitchFamily="2" charset="2"/>
              </a:rPr>
              <a:t>للجمعية الوطنية الجزائرية لعلم </a:t>
            </a:r>
            <a:r>
              <a:rPr lang="ar-DZ" b="1" i="1" dirty="0" smtClean="0">
                <a:sym typeface="Wingdings" panose="05000000000000000000" pitchFamily="2" charset="2"/>
              </a:rPr>
              <a:t>الطيور</a:t>
            </a:r>
            <a:r>
              <a:rPr lang="fr-FR" b="1" i="1" dirty="0" smtClean="0">
                <a:sym typeface="Wingdings" panose="05000000000000000000" pitchFamily="2" charset="2"/>
              </a:rPr>
              <a:t> ANAO</a:t>
            </a:r>
            <a:r>
              <a:rPr lang="ar-DZ" b="1" i="1" dirty="0" smtClean="0">
                <a:sym typeface="Wingdings" panose="05000000000000000000" pitchFamily="2" charset="2"/>
              </a:rPr>
              <a:t> </a:t>
            </a:r>
            <a:r>
              <a:rPr lang="ar-DZ" b="1" i="1" dirty="0">
                <a:sym typeface="Wingdings" panose="05000000000000000000" pitchFamily="2" charset="2"/>
              </a:rPr>
              <a:t>وجمعية أصدقاء </a:t>
            </a:r>
            <a:r>
              <a:rPr lang="ar-DZ" b="1" i="1" dirty="0" smtClean="0">
                <a:sym typeface="Wingdings" panose="05000000000000000000" pitchFamily="2" charset="2"/>
              </a:rPr>
              <a:t>الطيور</a:t>
            </a:r>
            <a:r>
              <a:rPr lang="fr-FR" b="1" i="1" dirty="0" smtClean="0">
                <a:sym typeface="Wingdings" panose="05000000000000000000" pitchFamily="2" charset="2"/>
              </a:rPr>
              <a:t>AAO</a:t>
            </a:r>
            <a:r>
              <a:rPr lang="ar-DZ" b="1" i="1" dirty="0" smtClean="0">
                <a:sym typeface="Wingdings" panose="05000000000000000000" pitchFamily="2" charset="2"/>
              </a:rPr>
              <a:t> </a:t>
            </a:r>
            <a:r>
              <a:rPr lang="ar-DZ" b="1" i="1" dirty="0">
                <a:sym typeface="Wingdings" panose="05000000000000000000" pitchFamily="2" charset="2"/>
              </a:rPr>
              <a:t>- بيرد </a:t>
            </a:r>
            <a:r>
              <a:rPr lang="ar-DZ" b="1" i="1" dirty="0" smtClean="0">
                <a:sym typeface="Wingdings" panose="05000000000000000000" pitchFamily="2" charset="2"/>
              </a:rPr>
              <a:t>لايف</a:t>
            </a:r>
            <a:endParaRPr lang="fr-FR" b="1" i="1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endParaRPr lang="fr-FR" b="1" i="1" dirty="0">
              <a:sym typeface="Wingdings" panose="05000000000000000000" pitchFamily="2" charset="2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endParaRPr lang="fr-FR" b="1" i="1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endParaRPr lang="fr-FR" b="1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b="1" dirty="0"/>
              <a:t>تعاون الوكالة الفرنسية للتنمية </a:t>
            </a:r>
            <a:r>
              <a:rPr lang="fr-FR" b="1" dirty="0" smtClean="0"/>
              <a:t>     AFD </a:t>
            </a:r>
            <a:r>
              <a:rPr lang="ar-DZ" b="1" dirty="0" smtClean="0"/>
              <a:t>مرحباً </a:t>
            </a:r>
            <a:r>
              <a:rPr lang="ar-DZ" b="1" dirty="0"/>
              <a:t>بكم في الطبيعة - موريتانيا!</a:t>
            </a:r>
            <a:endParaRPr lang="fr-FR" b="1" dirty="0" smtClean="0"/>
          </a:p>
          <a:p>
            <a:pPr marL="285750" indent="-285750" algn="l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5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سياق الموضوع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270066" cy="6453187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>
                <a:solidFill>
                  <a:schemeClr val="tx2"/>
                </a:solidFill>
              </a:rPr>
              <a:t>نوفمبر 2019 : دورة تدريبية بعنوان ”تطوير مرصد وطني أو إقليمي للأراضي الرطبة“، تور دو </a:t>
            </a:r>
            <a:r>
              <a:rPr lang="ar-DZ" sz="1800" dirty="0" smtClean="0">
                <a:solidFill>
                  <a:schemeClr val="tx2"/>
                </a:solidFill>
              </a:rPr>
              <a:t>فالا</a:t>
            </a:r>
            <a:endParaRPr lang="fr-FR" sz="1800" dirty="0" smtClean="0">
              <a:solidFill>
                <a:schemeClr val="tx2"/>
              </a:solidFill>
            </a:endParaRP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 smtClean="0">
                <a:solidFill>
                  <a:schemeClr val="tx2"/>
                </a:solidFill>
              </a:rPr>
              <a:t>التركيز </a:t>
            </a:r>
            <a:r>
              <a:rPr lang="ar-DZ" sz="1800" dirty="0">
                <a:solidFill>
                  <a:schemeClr val="tx2"/>
                </a:solidFill>
              </a:rPr>
              <a:t>على إنشاء مرصد ولا سيما مراحله ”الأولية“: الأهداف، والنطاق، والمؤشرات، وما إلى </a:t>
            </a:r>
            <a:r>
              <a:rPr lang="ar-DZ" sz="1800" dirty="0" smtClean="0">
                <a:solidFill>
                  <a:schemeClr val="tx2"/>
                </a:solidFill>
              </a:rPr>
              <a:t>ذلك</a:t>
            </a:r>
            <a:endParaRPr lang="fr-FR" sz="1800" dirty="0" smtClean="0">
              <a:solidFill>
                <a:schemeClr val="tx2"/>
              </a:solidFill>
            </a:endParaRP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 smtClean="0">
                <a:solidFill>
                  <a:schemeClr val="tx2"/>
                </a:solidFill>
              </a:rPr>
              <a:t>.</a:t>
            </a:r>
            <a:r>
              <a:rPr lang="ar-DZ" sz="1800" dirty="0">
                <a:solidFill>
                  <a:schemeClr val="tx2"/>
                </a:solidFill>
              </a:rPr>
              <a:t>نفذت 3 منظمات مجتمع مدني مشاريع صغيرة في الفترة 2021-2023 لتطوير مراصدها: </a:t>
            </a:r>
            <a:endParaRPr lang="fr-FR" sz="1800" dirty="0" smtClean="0">
              <a:solidFill>
                <a:schemeClr val="tx2"/>
              </a:solidFill>
            </a:endParaRP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 smtClean="0">
                <a:solidFill>
                  <a:schemeClr val="tx2"/>
                </a:solidFill>
              </a:rPr>
              <a:t>المنظمة </a:t>
            </a:r>
            <a:r>
              <a:rPr lang="ar-DZ" sz="1800" dirty="0">
                <a:solidFill>
                  <a:schemeClr val="tx2"/>
                </a:solidFill>
              </a:rPr>
              <a:t>العربية للتنمية الزراعية، والمنظمة العربية لحماية الطبيعة </a:t>
            </a:r>
            <a:r>
              <a:rPr lang="ar-DZ" sz="1800" dirty="0" smtClean="0">
                <a:solidFill>
                  <a:schemeClr val="tx2"/>
                </a:solidFill>
              </a:rPr>
              <a:t>– </a:t>
            </a:r>
            <a:r>
              <a:rPr lang="ar-DZ" sz="1800" dirty="0">
                <a:solidFill>
                  <a:schemeClr val="tx2"/>
                </a:solidFill>
              </a:rPr>
              <a:t>بيرد لايف تونس، والمركز الوطني للموارد </a:t>
            </a:r>
            <a:r>
              <a:rPr lang="ar-DZ" sz="1800" dirty="0" smtClean="0">
                <a:solidFill>
                  <a:schemeClr val="tx2"/>
                </a:solidFill>
              </a:rPr>
              <a:t>المائية.</a:t>
            </a:r>
            <a:r>
              <a:rPr lang="fr-FR" sz="1800" dirty="0" smtClean="0">
                <a:solidFill>
                  <a:schemeClr val="tx2"/>
                </a:solidFill>
              </a:rPr>
              <a:t> </a:t>
            </a: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 smtClean="0">
                <a:solidFill>
                  <a:schemeClr val="tx2"/>
                </a:solidFill>
              </a:rPr>
              <a:t>اجتماع سامسون </a:t>
            </a:r>
            <a:r>
              <a:rPr lang="ar-DZ" sz="1800" dirty="0">
                <a:solidFill>
                  <a:schemeClr val="tx2"/>
                </a:solidFill>
              </a:rPr>
              <a:t>(مارس 2023) </a:t>
            </a:r>
            <a:r>
              <a:rPr lang="ar-DZ" sz="1800" dirty="0" smtClean="0">
                <a:solidFill>
                  <a:schemeClr val="tx2"/>
                </a:solidFill>
              </a:rPr>
              <a:t>طلب </a:t>
            </a:r>
            <a:r>
              <a:rPr lang="ar-DZ" sz="1800" dirty="0">
                <a:solidFill>
                  <a:schemeClr val="tx2"/>
                </a:solidFill>
              </a:rPr>
              <a:t>منظمات المجتمع المدني = ”ماذا تفعل بمجرد جمع البيانات من قبل المراصد؟ </a:t>
            </a:r>
            <a:r>
              <a:rPr lang="ar-DZ" sz="1800" dirty="0" smtClean="0">
                <a:solidFill>
                  <a:schemeClr val="tx2"/>
                </a:solidFill>
              </a:rPr>
              <a:t>ا</a:t>
            </a:r>
            <a:r>
              <a:rPr lang="ar-DZ" sz="1800" b="1" dirty="0" smtClean="0">
                <a:solidFill>
                  <a:schemeClr val="tx2"/>
                </a:solidFill>
              </a:rPr>
              <a:t>لحاجة </a:t>
            </a:r>
            <a:r>
              <a:rPr lang="ar-DZ" sz="1800" b="1" dirty="0">
                <a:solidFill>
                  <a:schemeClr val="tx2"/>
                </a:solidFill>
              </a:rPr>
              <a:t>إلى دورة تدريبية </a:t>
            </a:r>
            <a:r>
              <a:rPr lang="ar-DZ" sz="1800" b="1" dirty="0" smtClean="0">
                <a:solidFill>
                  <a:schemeClr val="tx2"/>
                </a:solidFill>
              </a:rPr>
              <a:t>ثانية</a:t>
            </a:r>
            <a:endParaRPr lang="fr-FR" sz="1800" b="1" dirty="0" smtClean="0">
              <a:solidFill>
                <a:schemeClr val="tx2"/>
              </a:solidFill>
            </a:endParaRPr>
          </a:p>
          <a:p>
            <a:pPr marL="285750" indent="-285750" algn="r" rtl="1">
              <a:lnSpc>
                <a:spcPct val="200000"/>
              </a:lnSpc>
              <a:buFontTx/>
              <a:buChar char="-"/>
            </a:pPr>
            <a:r>
              <a:rPr lang="ar-DZ" sz="1800" dirty="0" smtClean="0">
                <a:solidFill>
                  <a:schemeClr val="tx2"/>
                </a:solidFill>
              </a:rPr>
              <a:t>تبادل </a:t>
            </a:r>
            <a:r>
              <a:rPr lang="ar-DZ" sz="1800" dirty="0">
                <a:solidFill>
                  <a:schemeClr val="tx2"/>
                </a:solidFill>
              </a:rPr>
              <a:t>خبرات الشركاء الثلاثة + مرصد الأراضي الرطبة في البحر الأبيض المتوسط </a:t>
            </a:r>
            <a:r>
              <a:rPr lang="fr-FR" sz="1800" dirty="0" smtClean="0">
                <a:solidFill>
                  <a:schemeClr val="tx2"/>
                </a:solidFill>
              </a:rPr>
              <a:t>MWO</a:t>
            </a:r>
            <a:r>
              <a:rPr lang="fr-FR" sz="1800" dirty="0">
                <a:solidFill>
                  <a:schemeClr val="tx2"/>
                </a:solidFill>
              </a:rPr>
              <a:t>)، </a:t>
            </a:r>
            <a:r>
              <a:rPr lang="ar-DZ" sz="1800" dirty="0">
                <a:solidFill>
                  <a:schemeClr val="tx2"/>
                </a:solidFill>
              </a:rPr>
              <a:t>بقيادة </a:t>
            </a:r>
            <a:r>
              <a:rPr lang="fr-FR" sz="1800" dirty="0" smtClean="0">
                <a:solidFill>
                  <a:schemeClr val="tx2"/>
                </a:solidFill>
              </a:rPr>
              <a:t> (</a:t>
            </a:r>
            <a:r>
              <a:rPr lang="fr-FR" sz="1800" dirty="0" err="1" smtClean="0">
                <a:solidFill>
                  <a:schemeClr val="tx2"/>
                </a:solidFill>
              </a:rPr>
              <a:t>TdV</a:t>
            </a:r>
            <a:r>
              <a:rPr lang="ar-DZ" sz="1800" dirty="0">
                <a:solidFill>
                  <a:schemeClr val="tx2"/>
                </a:solidFill>
              </a:rPr>
              <a:t>وحدة تم تطويرها من دورة </a:t>
            </a:r>
            <a:r>
              <a:rPr lang="ar-DZ" sz="1800" dirty="0" smtClean="0">
                <a:solidFill>
                  <a:schemeClr val="tx2"/>
                </a:solidFill>
              </a:rPr>
              <a:t>سهلة </a:t>
            </a:r>
            <a:r>
              <a:rPr lang="ar-DZ" sz="1800" dirty="0">
                <a:solidFill>
                  <a:schemeClr val="tx2"/>
                </a:solidFill>
              </a:rPr>
              <a:t>التكرار (على الموقع الإلكتروني للتحالف من أجل المناطق الرطبة)</a:t>
            </a:r>
            <a:endParaRPr lang="fr-FR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8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سياق الموضوع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5385048" y="404664"/>
            <a:ext cx="4212539" cy="2088083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 algn="r" rtl="1">
              <a:buFontTx/>
              <a:buChar char="-"/>
            </a:pPr>
            <a:r>
              <a:rPr lang="ar-DZ" sz="1800" dirty="0"/>
              <a:t>نوفمبر 2019: الدورة التدريبية الأولى بعنوان ”تطوير مرصد وطني أو إقليمي للأراضي الرطبة“، تور دو </a:t>
            </a:r>
            <a:r>
              <a:rPr lang="ar-DZ" sz="1800" dirty="0" smtClean="0"/>
              <a:t>فالا</a:t>
            </a:r>
            <a:r>
              <a:rPr lang="fr-FR" sz="1800" dirty="0" smtClean="0"/>
              <a:t> (</a:t>
            </a:r>
            <a:r>
              <a:rPr lang="fr-FR" sz="1800" dirty="0" err="1" smtClean="0"/>
              <a:t>TdV</a:t>
            </a:r>
            <a:r>
              <a:rPr lang="fr-FR" sz="1800" dirty="0" smtClean="0"/>
              <a:t>) </a:t>
            </a:r>
            <a:endParaRPr lang="fr-FR" sz="1800" b="1" i="1" dirty="0"/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F38F27-76DC-374C-1E4F-E9FA8110D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76" y="2947256"/>
            <a:ext cx="5975648" cy="448173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10319B2-A96E-64C6-C44B-7BD39B80A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301" y="2346344"/>
            <a:ext cx="6396203" cy="47971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B73BFEA-2866-F880-097A-97B47D67A5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2" y="404664"/>
            <a:ext cx="5184575" cy="3888431"/>
          </a:xfrm>
          <a:prstGeom prst="rect">
            <a:avLst/>
          </a:prstGeom>
        </p:spPr>
      </p:pic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E5787FA9-B49D-6494-B8D9-F585C988E27C}"/>
              </a:ext>
            </a:extLst>
          </p:cNvPr>
          <p:cNvSpPr txBox="1">
            <a:spLocks/>
          </p:cNvSpPr>
          <p:nvPr/>
        </p:nvSpPr>
        <p:spPr>
          <a:xfrm>
            <a:off x="-29838" y="4005063"/>
            <a:ext cx="3415568" cy="285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dirty="0">
              <a:solidFill>
                <a:schemeClr val="bg2">
                  <a:lumMod val="50000"/>
                </a:schemeClr>
              </a:solidFill>
            </a:endParaRPr>
          </a:p>
          <a:p>
            <a:pPr algn="l"/>
            <a:endParaRPr lang="fr-FR" b="1" i="1" dirty="0"/>
          </a:p>
          <a:p>
            <a:pPr marL="285750" indent="-285750" algn="r" rtl="1">
              <a:buFontTx/>
              <a:buChar char="-"/>
            </a:pPr>
            <a:r>
              <a:rPr lang="ar-DZ" dirty="0">
                <a:sym typeface="Wingdings" panose="05000000000000000000" pitchFamily="2" charset="2"/>
              </a:rPr>
              <a:t>التركيز على بناء المرصد ولا سيما مراحله ”الأولية“: الأهداف، والمحيط، والنطاق، والمؤشرات، وما إلى ذلك.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301124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سياق الموضوع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270066" cy="129599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 algn="just" rtl="1">
              <a:buFontTx/>
              <a:buChar char="-"/>
            </a:pPr>
            <a:r>
              <a:rPr lang="ar-DZ" sz="1800" b="1" dirty="0">
                <a:sym typeface="Wingdings" panose="05000000000000000000" pitchFamily="2" charset="2"/>
              </a:rPr>
              <a:t>نفذت 3 من منظمات المجتمع المدني مشاريع صغيرة في الفترة 2020-2023 من خلال تطوير مراصدها الإقليمية (الجمعية الوطنية الجزائرية لعلم الطيور في </a:t>
            </a:r>
            <a:r>
              <a:rPr lang="ar-DZ" sz="1800" b="1" dirty="0" smtClean="0">
                <a:sym typeface="Wingdings" panose="05000000000000000000" pitchFamily="2" charset="2"/>
              </a:rPr>
              <a:t>الجزائر</a:t>
            </a:r>
            <a:r>
              <a:rPr lang="fr-FR" sz="1800" b="1" dirty="0" smtClean="0">
                <a:sym typeface="Wingdings" panose="05000000000000000000" pitchFamily="2" charset="2"/>
              </a:rPr>
              <a:t> ANAO</a:t>
            </a:r>
            <a:r>
              <a:rPr lang="ar-DZ" sz="1800" b="1" dirty="0" smtClean="0">
                <a:sym typeface="Wingdings" panose="05000000000000000000" pitchFamily="2" charset="2"/>
              </a:rPr>
              <a:t>) </a:t>
            </a:r>
            <a:r>
              <a:rPr lang="ar-DZ" sz="1800" b="1" dirty="0">
                <a:sym typeface="Wingdings" panose="05000000000000000000" pitchFamily="2" charset="2"/>
              </a:rPr>
              <a:t>أو المراصد المحلية (جمعية أصدقاء </a:t>
            </a:r>
            <a:r>
              <a:rPr lang="ar-DZ" sz="1800" b="1" dirty="0" smtClean="0">
                <a:sym typeface="Wingdings" panose="05000000000000000000" pitchFamily="2" charset="2"/>
              </a:rPr>
              <a:t>الطيور</a:t>
            </a:r>
            <a:r>
              <a:rPr lang="fr-FR" sz="1800" b="1" dirty="0" smtClean="0">
                <a:sym typeface="Wingdings" panose="05000000000000000000" pitchFamily="2" charset="2"/>
              </a:rPr>
              <a:t>AAO</a:t>
            </a:r>
            <a:r>
              <a:rPr lang="ar-DZ" sz="1800" b="1" dirty="0" smtClean="0">
                <a:sym typeface="Wingdings" panose="05000000000000000000" pitchFamily="2" charset="2"/>
              </a:rPr>
              <a:t> </a:t>
            </a:r>
            <a:r>
              <a:rPr lang="ar-DZ" sz="1800" b="1" dirty="0">
                <a:sym typeface="Wingdings" panose="05000000000000000000" pitchFamily="2" charset="2"/>
              </a:rPr>
              <a:t>- بيرد لايف تونس؛ مركز أبحاث علم الطيور في </a:t>
            </a:r>
            <a:r>
              <a:rPr lang="ar-DZ" sz="1800" b="1" dirty="0" smtClean="0">
                <a:sym typeface="Wingdings" panose="05000000000000000000" pitchFamily="2" charset="2"/>
              </a:rPr>
              <a:t>تركيا</a:t>
            </a:r>
            <a:r>
              <a:rPr lang="fr-FR" sz="1800" b="1" dirty="0" smtClean="0">
                <a:sym typeface="Wingdings" panose="05000000000000000000" pitchFamily="2" charset="2"/>
              </a:rPr>
              <a:t>ORC </a:t>
            </a:r>
            <a:r>
              <a:rPr lang="ar-DZ" sz="1800" b="1" dirty="0" smtClean="0">
                <a:sym typeface="Wingdings" panose="05000000000000000000" pitchFamily="2" charset="2"/>
              </a:rPr>
              <a:t>).</a:t>
            </a:r>
            <a:endParaRPr lang="fr-FR" sz="1800" b="1" dirty="0"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AFAC84-9DBB-4083-709A-54E48E03B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27379">
            <a:off x="204375" y="2325589"/>
            <a:ext cx="3274130" cy="399085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3B5542B-A461-AFD4-039F-96221688D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722" y="1556792"/>
            <a:ext cx="2974189" cy="417802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747C964-A4CE-C2B3-F62B-10146F4D5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0870">
            <a:off x="6821956" y="2358963"/>
            <a:ext cx="2737335" cy="406149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26536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سياق الموضوع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004562" cy="3024187"/>
          </a:xfrm>
        </p:spPr>
        <p:txBody>
          <a:bodyPr>
            <a:noAutofit/>
          </a:bodyPr>
          <a:lstStyle/>
          <a:p>
            <a:pPr marL="285750" indent="-285750" algn="l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just" rtl="1"/>
            <a:r>
              <a:rPr lang="ar-DZ" sz="1800" b="1" dirty="0">
                <a:sym typeface="Wingdings" panose="05000000000000000000" pitchFamily="2" charset="2"/>
              </a:rPr>
              <a:t>اجتماع سامسون (مارس </a:t>
            </a:r>
            <a:r>
              <a:rPr lang="ar-DZ" sz="1800" b="1" dirty="0" smtClean="0">
                <a:sym typeface="Wingdings" panose="05000000000000000000" pitchFamily="2" charset="2"/>
              </a:rPr>
              <a:t>2023</a:t>
            </a:r>
            <a:r>
              <a:rPr lang="fr-FR" sz="1800" b="1" dirty="0" smtClean="0">
                <a:sym typeface="Wingdings" panose="05000000000000000000" pitchFamily="2" charset="2"/>
              </a:rPr>
              <a:t>(</a:t>
            </a:r>
            <a:r>
              <a:rPr lang="ar-DZ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smtClean="0">
                <a:sym typeface="Wingdings" panose="05000000000000000000" pitchFamily="2" charset="2"/>
              </a:rPr>
              <a:t>&lt;&lt;&lt;</a:t>
            </a:r>
            <a:r>
              <a:rPr lang="ar-DZ" sz="1800" b="1" dirty="0" smtClean="0">
                <a:sym typeface="Wingdings" panose="05000000000000000000" pitchFamily="2" charset="2"/>
              </a:rPr>
              <a:t> </a:t>
            </a:r>
            <a:r>
              <a:rPr lang="ar-DZ" sz="1800" b="1" dirty="0">
                <a:sym typeface="Wingdings" panose="05000000000000000000" pitchFamily="2" charset="2"/>
              </a:rPr>
              <a:t>طلب منظمات المجتمع المدني = ”كيفية الاستفادة المثلى من البيانات التي تجمعها المراصد“. 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algn="r" rtl="1"/>
            <a:r>
              <a:rPr lang="ar-DZ" sz="1800" b="1" dirty="0">
                <a:sym typeface="Wingdings" panose="05000000000000000000" pitchFamily="2" charset="2"/>
              </a:rPr>
              <a:t>الحاجة إلى دورة تدريبية ثانية، مع :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algn="r" rtl="1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r>
              <a:rPr lang="ar-DZ" b="1" dirty="0">
                <a:solidFill>
                  <a:schemeClr val="accent1">
                    <a:lumMod val="75000"/>
                  </a:schemeClr>
                </a:solidFill>
              </a:rPr>
              <a:t>تبادل الخبرات بين الشركاء الثلاثة     + مرصد المناطق الرطبة في المناطق الرطبة    (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OZHM، </a:t>
            </a:r>
            <a:r>
              <a:rPr lang="ar-DZ" b="1" dirty="0">
                <a:solidFill>
                  <a:schemeClr val="accent1">
                    <a:lumMod val="75000"/>
                  </a:schemeClr>
                </a:solidFill>
              </a:rPr>
              <a:t>بدعم من 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fr-FR" b="1" dirty="0" err="1" smtClean="0">
                <a:solidFill>
                  <a:schemeClr val="accent1">
                    <a:lumMod val="75000"/>
                  </a:schemeClr>
                </a:solidFill>
              </a:rPr>
              <a:t>TdV</a:t>
            </a:r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2325976-3DD5-BA0D-89E5-CE76886D9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71672">
            <a:off x="6380061" y="2725464"/>
            <a:ext cx="2936259" cy="40720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B3AF069C-B960-A47D-618A-33C213253191}"/>
              </a:ext>
            </a:extLst>
          </p:cNvPr>
          <p:cNvSpPr txBox="1">
            <a:spLocks/>
          </p:cNvSpPr>
          <p:nvPr/>
        </p:nvSpPr>
        <p:spPr>
          <a:xfrm>
            <a:off x="626407" y="3212976"/>
            <a:ext cx="508619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r-FR" sz="3200" b="1" i="1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3200" b="1" i="1" dirty="0" smtClean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&lt;&lt;</a:t>
            </a:r>
            <a:r>
              <a:rPr lang="ar-DZ" sz="3200" b="1" i="1" dirty="0" smtClean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ها </a:t>
            </a:r>
            <a:r>
              <a:rPr lang="ar-DZ" sz="3200" b="1" i="1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قد وصلنا !</a:t>
            </a:r>
            <a:endParaRPr lang="fr-FR" sz="3200" i="1" dirty="0">
              <a:solidFill>
                <a:srgbClr val="FF0000"/>
              </a:solidFill>
            </a:endParaRP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67405B36-E223-8623-EC92-5DDDCE239E5A}"/>
              </a:ext>
            </a:extLst>
          </p:cNvPr>
          <p:cNvSpPr txBox="1">
            <a:spLocks/>
          </p:cNvSpPr>
          <p:nvPr/>
        </p:nvSpPr>
        <p:spPr>
          <a:xfrm>
            <a:off x="370023" y="3573016"/>
            <a:ext cx="5543968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Tx/>
              <a:buChar char="-"/>
            </a:pPr>
            <a:endParaRPr lang="fr-FR" sz="1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r" rtl="1">
              <a:buFontTx/>
              <a:buChar char="-"/>
            </a:pPr>
            <a:r>
              <a:rPr lang="ar-DZ" sz="1800" dirty="0">
                <a:sym typeface="Wingdings" panose="05000000000000000000" pitchFamily="2" charset="2"/>
              </a:rPr>
              <a:t>كما هو الحال مع الدورة التدريبية الأولى، سيتم تطوير وحدة تدريبية من هذه الدورة لمنظمات المجتمع المدني الناشئة في بلدانكم (على موقع تحالف الأراضي الرطبة في البحر الأبيض المتوسط). </a:t>
            </a:r>
            <a:endParaRPr lang="fr-FR" sz="1800" dirty="0" smtClean="0">
              <a:sym typeface="Wingdings" panose="05000000000000000000" pitchFamily="2" charset="2"/>
            </a:endParaRPr>
          </a:p>
          <a:p>
            <a:pPr marL="285750" indent="-285750" algn="r" rtl="1">
              <a:buFontTx/>
              <a:buChar char="-"/>
            </a:pPr>
            <a:endParaRPr lang="fr-FR" sz="1800" dirty="0">
              <a:solidFill>
                <a:srgbClr val="FF0000"/>
              </a:solidFill>
              <a:sym typeface="Wingdings" panose="05000000000000000000" pitchFamily="2" charset="2"/>
              <a:hlinkClick r:id="rId3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 algn="r" rtl="1">
              <a:buFontTx/>
              <a:buChar char="-"/>
            </a:pPr>
            <a:r>
              <a:rPr lang="fr-FR" sz="1400" dirty="0" smtClean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fr-FR" sz="1400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://www.medallianceforwetlands.org/</a:t>
            </a:r>
            <a:endParaRPr lang="fr-FR" sz="1400" dirty="0">
              <a:solidFill>
                <a:srgbClr val="FF0000"/>
              </a:solidFill>
            </a:endParaRPr>
          </a:p>
          <a:p>
            <a:r>
              <a:rPr lang="fr-FR" sz="1400" dirty="0">
                <a:solidFill>
                  <a:srgbClr val="FF0000"/>
                </a:solidFill>
              </a:rPr>
              <a:t>	</a:t>
            </a:r>
            <a:r>
              <a:rPr lang="fr-FR" sz="1400" dirty="0" err="1">
                <a:solidFill>
                  <a:srgbClr val="FF0000"/>
                </a:solidFill>
              </a:rPr>
              <a:t>learning-moduless</a:t>
            </a:r>
            <a:r>
              <a:rPr lang="fr-FR" sz="1400" dirty="0">
                <a:solidFill>
                  <a:srgbClr val="FF0000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75197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AAN\Desktop\IMG_9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08" y="0"/>
            <a:ext cx="50159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e 4"/>
          <p:cNvGrpSpPr/>
          <p:nvPr/>
        </p:nvGrpSpPr>
        <p:grpSpPr>
          <a:xfrm>
            <a:off x="344488" y="1875749"/>
            <a:ext cx="4053039" cy="3096345"/>
            <a:chOff x="5122128" y="2039019"/>
            <a:chExt cx="4053039" cy="3096345"/>
          </a:xfrm>
        </p:grpSpPr>
        <p:sp>
          <p:nvSpPr>
            <p:cNvPr id="6" name="Titre 1"/>
            <p:cNvSpPr txBox="1">
              <a:spLocks/>
            </p:cNvSpPr>
            <p:nvPr/>
          </p:nvSpPr>
          <p:spPr>
            <a:xfrm>
              <a:off x="5276784" y="2039019"/>
              <a:ext cx="3898383" cy="79208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rmAutofit/>
            </a:bodyPr>
            <a:lstStyle>
              <a:lvl1pPr algn="r" defTabSz="914400" rtl="0" eaLnBrk="1" latinLnBrk="0" hangingPunct="1">
                <a:spcBef>
                  <a:spcPct val="0"/>
                </a:spcBef>
                <a:buNone/>
                <a:defRPr sz="2000" b="1" kern="1200" cap="small" spc="0" baseline="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DEPARTMENT</a:t>
              </a:r>
            </a:p>
          </p:txBody>
        </p:sp>
        <p:grpSp>
          <p:nvGrpSpPr>
            <p:cNvPr id="7" name="Groupe 6"/>
            <p:cNvGrpSpPr/>
            <p:nvPr/>
          </p:nvGrpSpPr>
          <p:grpSpPr>
            <a:xfrm>
              <a:off x="5122128" y="2564904"/>
              <a:ext cx="4053039" cy="2570460"/>
              <a:chOff x="5148432" y="2298700"/>
              <a:chExt cx="4053039" cy="2570460"/>
            </a:xfrm>
          </p:grpSpPr>
          <p:sp>
            <p:nvSpPr>
              <p:cNvPr id="8" name="Espace réservé du texte 1"/>
              <p:cNvSpPr txBox="1">
                <a:spLocks/>
              </p:cNvSpPr>
              <p:nvPr/>
            </p:nvSpPr>
            <p:spPr>
              <a:xfrm>
                <a:off x="5313040" y="2564904"/>
                <a:ext cx="3888431" cy="2304256"/>
              </a:xfrm>
              <a:prstGeom prst="rect">
                <a:avLst/>
              </a:prstGeom>
              <a:solidFill>
                <a:schemeClr val="bg1">
                  <a:alpha val="72157"/>
                </a:schemeClr>
              </a:solidFill>
            </p:spPr>
            <p:txBody>
              <a:bodyPr lIns="91429" tIns="45715" rIns="91429" bIns="45715"/>
              <a:lstStyle/>
              <a:p>
                <a:pPr marL="187325" algn="ctr" eaLnBrk="0" hangingPunct="0">
                  <a:defRPr/>
                </a:pPr>
                <a:endParaRPr lang="en-US" altLang="fr-FR" sz="9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87325" algn="ctr" eaLnBrk="0" hangingPunct="0">
                  <a:defRPr/>
                </a:pPr>
                <a:endParaRPr lang="fr-FR" altLang="fr-FR" sz="24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87325" algn="ctr" eaLnBrk="0" hangingPunct="0">
                  <a:defRPr/>
                </a:pPr>
                <a:r>
                  <a:rPr lang="ar-DZ" altLang="fr-FR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اللوجستيات </a:t>
                </a:r>
                <a:r>
                  <a:rPr lang="ar-DZ" altLang="fr-FR" b="1" dirty="0" smtClean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</a:t>
                </a:r>
                <a:endParaRPr lang="fr-FR" altLang="fr-FR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87325" algn="ctr" eaLnBrk="0" hangingPunct="0">
                  <a:defRPr/>
                </a:pPr>
                <a:endParaRPr lang="fr-FR" altLang="fr-FR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87325" algn="ctr" eaLnBrk="0" hangingPunct="0">
                  <a:defRPr/>
                </a:pPr>
                <a:r>
                  <a:rPr lang="ar-DZ" altLang="fr-FR" b="1" dirty="0" smtClean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بعض </a:t>
                </a:r>
                <a:r>
                  <a:rPr lang="ar-DZ" altLang="fr-FR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النصائح...</a:t>
                </a:r>
                <a:endParaRPr lang="fr-FR" altLang="fr-FR" b="1" i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" name="Picture 2" descr="http://www.salauddepatron.fr/wp-content/uploads/2014/02/guillemet-ouverture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8432" y="2298700"/>
                <a:ext cx="533309" cy="5324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http://www.salauddepatron.fr/wp-content/uploads/2014/02/guillemet-ouverture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8617924" y="4336753"/>
                <a:ext cx="533309" cy="5324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170845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قبل الدورة التدريبية - تذكير سريع بالظروف المثالية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628958" y="404813"/>
            <a:ext cx="9270066" cy="6453187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algn="l"/>
            <a:endParaRPr lang="fr-FR" sz="1800" b="1" i="1" dirty="0"/>
          </a:p>
          <a:p>
            <a:pPr marL="285750" indent="-285750" rtl="1">
              <a:buFontTx/>
              <a:buChar char="-"/>
            </a:pPr>
            <a:r>
              <a:rPr lang="ar-DZ" b="1" dirty="0"/>
              <a:t>غرفة هادئة تحت تصرفك: يُفضَّل أن تكون بمفردك؛ لا نوافذ مفتوحة تطل على طريق مزدحم أو أعمال طرق، إلخ.</a:t>
            </a:r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r>
              <a:rPr lang="ar-DZ" b="1" dirty="0"/>
              <a:t>خلفية خالية من النوافذ (بدون أضواء ساطعة) خلفك </a:t>
            </a:r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r>
              <a:rPr lang="ar-DZ" b="1" dirty="0"/>
              <a:t>جهاز كمبيوتر مزود بكاميرا (الهاتف المحمول لا يكفي)  </a:t>
            </a:r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r>
              <a:rPr lang="ar-DZ" b="1" dirty="0"/>
              <a:t>اتصال بصندوق الإنترنت الخاص بك عبر كابل إيثرنت (لا يوجد واي </a:t>
            </a:r>
            <a:r>
              <a:rPr lang="ar-DZ" b="1" dirty="0" err="1" smtClean="0"/>
              <a:t>فاي</a:t>
            </a:r>
            <a:r>
              <a:rPr lang="fr-FR" b="1" dirty="0" smtClean="0"/>
              <a:t>(wifi)</a:t>
            </a:r>
            <a:r>
              <a:rPr lang="ar-DZ" b="1" dirty="0" smtClean="0"/>
              <a:t>: </a:t>
            </a:r>
            <a:r>
              <a:rPr lang="ar-DZ" b="1" dirty="0"/>
              <a:t>غير منتظم للغاية)</a:t>
            </a:r>
          </a:p>
          <a:p>
            <a:pPr marL="285750" indent="-285750" rtl="1">
              <a:buFontTx/>
              <a:buChar char="-"/>
            </a:pPr>
            <a:endParaRPr lang="ar-DZ" b="1" dirty="0"/>
          </a:p>
          <a:p>
            <a:pPr marL="285750" indent="-285750" rtl="1">
              <a:buFontTx/>
              <a:buChar char="-"/>
            </a:pPr>
            <a:r>
              <a:rPr lang="fr-FR" b="1" dirty="0" smtClean="0"/>
              <a:t> </a:t>
            </a:r>
            <a:r>
              <a:rPr lang="ar-DZ" b="1" dirty="0" smtClean="0"/>
              <a:t>سماعة </a:t>
            </a:r>
            <a:r>
              <a:rPr lang="ar-DZ" b="1" dirty="0"/>
              <a:t>رأس صلبة مزودة بميكروفون وكابل </a:t>
            </a:r>
            <a:r>
              <a:rPr lang="fr-FR" b="1" dirty="0" smtClean="0"/>
              <a:t> USB </a:t>
            </a:r>
            <a:r>
              <a:rPr lang="ar-DZ" b="1" dirty="0" smtClean="0"/>
              <a:t>تلك </a:t>
            </a:r>
            <a:r>
              <a:rPr lang="ar-DZ" b="1" dirty="0"/>
              <a:t>المدمجة في أجهزة الكمبيوتر، أو سماعات بلوتوث ليست ذات جودة كافية)</a:t>
            </a:r>
            <a:endParaRPr lang="fr-FR" i="1" dirty="0"/>
          </a:p>
          <a:p>
            <a:pPr algn="l"/>
            <a:endParaRPr lang="fr-FR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96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Bertold\Desktop\2020-07-06 15_51_17-Démarre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549" y="4658475"/>
            <a:ext cx="472786" cy="37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979" y="754330"/>
            <a:ext cx="6003636" cy="3377046"/>
          </a:xfrm>
          <a:prstGeom prst="rect">
            <a:avLst/>
          </a:prstGeom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3976419" y="4184800"/>
            <a:ext cx="62394" cy="4541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  <a:stCxn id="4" idx="0"/>
          </p:cNvCxnSpPr>
          <p:nvPr/>
        </p:nvCxnSpPr>
        <p:spPr>
          <a:xfrm flipV="1">
            <a:off x="5281942" y="4128535"/>
            <a:ext cx="49164" cy="529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  <a:stCxn id="20" idx="0"/>
            <a:endCxn id="6" idx="2"/>
          </p:cNvCxnSpPr>
          <p:nvPr/>
        </p:nvCxnSpPr>
        <p:spPr>
          <a:xfrm flipV="1">
            <a:off x="6684376" y="4131376"/>
            <a:ext cx="60421" cy="8128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</p:cNvCxnSpPr>
          <p:nvPr/>
        </p:nvCxnSpPr>
        <p:spPr>
          <a:xfrm flipH="1" flipV="1">
            <a:off x="8416888" y="2217618"/>
            <a:ext cx="480097" cy="1919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232" y="4651359"/>
            <a:ext cx="586692" cy="323106"/>
          </a:xfrm>
          <a:prstGeom prst="rect">
            <a:avLst/>
          </a:prstGeom>
        </p:spPr>
      </p:pic>
      <p:pic>
        <p:nvPicPr>
          <p:cNvPr id="19" name="Picture 18" descr="C:\Users\Bertold\Desktop\2020-07-06 15_49_01-Démarrer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572" y="5491558"/>
            <a:ext cx="747443" cy="668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C:\Users\Bertold\Desktop\2020-07-06 13_00_53-Démarrer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710" y="4944199"/>
            <a:ext cx="481332" cy="379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95805" y="4104533"/>
            <a:ext cx="484062" cy="5468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252" y="4253896"/>
            <a:ext cx="1132853" cy="108231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92D6868-E021-4FE1-BE45-F7823A73EA3E}"/>
              </a:ext>
            </a:extLst>
          </p:cNvPr>
          <p:cNvSpPr txBox="1"/>
          <p:nvPr/>
        </p:nvSpPr>
        <p:spPr>
          <a:xfrm>
            <a:off x="3624959" y="5018749"/>
            <a:ext cx="920445" cy="56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600" dirty="0"/>
              <a:t>الميكروفون</a:t>
            </a:r>
            <a:endParaRPr lang="fr-FR" sz="1463" dirty="0">
              <a:solidFill>
                <a:prstClr val="black"/>
              </a:solidFill>
            </a:endParaRPr>
          </a:p>
          <a:p>
            <a:endParaRPr lang="es-ES" sz="1463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0078EF7-78CA-4D66-9F6A-A9946EBBB914}"/>
              </a:ext>
            </a:extLst>
          </p:cNvPr>
          <p:cNvSpPr txBox="1"/>
          <p:nvPr/>
        </p:nvSpPr>
        <p:spPr>
          <a:xfrm>
            <a:off x="6387754" y="5283353"/>
            <a:ext cx="141045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1463" dirty="0">
                <a:solidFill>
                  <a:prstClr val="black"/>
                </a:solidFill>
              </a:rPr>
              <a:t>الترجمة </a:t>
            </a:r>
            <a:r>
              <a:rPr lang="ar-DZ" sz="1463" dirty="0" smtClean="0">
                <a:solidFill>
                  <a:prstClr val="black"/>
                </a:solidFill>
              </a:rPr>
              <a:t>الفورية</a:t>
            </a:r>
            <a:endParaRPr lang="fr-FR" sz="1463" dirty="0">
              <a:solidFill>
                <a:prstClr val="black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CAB8113-2C2F-4DD8-B468-4706A7DA3562}"/>
              </a:ext>
            </a:extLst>
          </p:cNvPr>
          <p:cNvSpPr txBox="1"/>
          <p:nvPr/>
        </p:nvSpPr>
        <p:spPr>
          <a:xfrm>
            <a:off x="8656936" y="4596240"/>
            <a:ext cx="936475" cy="5425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463" dirty="0"/>
              <a:t>طلب </a:t>
            </a:r>
            <a:r>
              <a:rPr lang="ar-DZ" sz="1463" dirty="0" smtClean="0"/>
              <a:t>الكلمة</a:t>
            </a:r>
            <a:endParaRPr lang="fr-FR" sz="1463" dirty="0" smtClean="0"/>
          </a:p>
          <a:p>
            <a:r>
              <a:rPr lang="ar-DZ" sz="1463" dirty="0" smtClean="0"/>
              <a:t>طلب </a:t>
            </a:r>
            <a:r>
              <a:rPr lang="ar-DZ" sz="1463" dirty="0"/>
              <a:t>التحدث</a:t>
            </a:r>
            <a:endParaRPr lang="es-ES" sz="1463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4F36D4C-2981-454F-A7A3-8561E71EBF48}"/>
              </a:ext>
            </a:extLst>
          </p:cNvPr>
          <p:cNvSpPr txBox="1"/>
          <p:nvPr/>
        </p:nvSpPr>
        <p:spPr>
          <a:xfrm>
            <a:off x="4761258" y="5018750"/>
            <a:ext cx="129601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1463" dirty="0"/>
              <a:t>المشاركون</a:t>
            </a:r>
            <a:endParaRPr lang="es-ES" sz="1463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E8DCA25-B880-47DB-AE0B-5BBE0FF52ECE}"/>
              </a:ext>
            </a:extLst>
          </p:cNvPr>
          <p:cNvSpPr txBox="1"/>
          <p:nvPr/>
        </p:nvSpPr>
        <p:spPr>
          <a:xfrm>
            <a:off x="4617917" y="6136896"/>
            <a:ext cx="2673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63" b="1" dirty="0">
                <a:solidFill>
                  <a:srgbClr val="FF0000"/>
                </a:solidFill>
              </a:rPr>
              <a:t>Chat</a:t>
            </a:r>
            <a:r>
              <a:rPr lang="es-ES" sz="1463" dirty="0"/>
              <a:t> : </a:t>
            </a:r>
            <a:r>
              <a:rPr lang="es-ES" sz="1600" u="sng" dirty="0" err="1">
                <a:solidFill>
                  <a:srgbClr val="FF0000"/>
                </a:solidFill>
              </a:rPr>
              <a:t>Tech</a:t>
            </a:r>
            <a:r>
              <a:rPr lang="es-ES" sz="1600" u="sng" dirty="0">
                <a:solidFill>
                  <a:srgbClr val="FF0000"/>
                </a:solidFill>
              </a:rPr>
              <a:t> </a:t>
            </a:r>
            <a:r>
              <a:rPr lang="es-ES" sz="1600" u="sng" dirty="0" err="1">
                <a:solidFill>
                  <a:srgbClr val="FF0000"/>
                </a:solidFill>
              </a:rPr>
              <a:t>support</a:t>
            </a:r>
            <a:endParaRPr lang="es-ES" sz="1600" u="sng" dirty="0">
              <a:solidFill>
                <a:srgbClr val="FF0000"/>
              </a:solidFill>
            </a:endParaRPr>
          </a:p>
          <a:p>
            <a:r>
              <a:rPr lang="es-ES" sz="1600" u="sng" dirty="0" err="1">
                <a:solidFill>
                  <a:srgbClr val="FF0000"/>
                </a:solidFill>
              </a:rPr>
              <a:t>only</a:t>
            </a:r>
            <a:r>
              <a:rPr lang="es-ES" sz="1600" u="sng" dirty="0">
                <a:solidFill>
                  <a:srgbClr val="FF0000"/>
                </a:solidFill>
              </a:rPr>
              <a:t> </a:t>
            </a:r>
            <a:r>
              <a:rPr lang="es-ES" sz="1463" dirty="0"/>
              <a:t>(</a:t>
            </a:r>
            <a:r>
              <a:rPr lang="es-ES" sz="1463" dirty="0" err="1"/>
              <a:t>not</a:t>
            </a:r>
            <a:r>
              <a:rPr lang="es-ES" sz="1463" dirty="0"/>
              <a:t> </a:t>
            </a:r>
            <a:r>
              <a:rPr lang="es-ES" sz="1463" dirty="0" err="1"/>
              <a:t>for</a:t>
            </a:r>
            <a:r>
              <a:rPr lang="es-ES" sz="1463" dirty="0"/>
              <a:t> </a:t>
            </a:r>
            <a:r>
              <a:rPr lang="es-ES" sz="1463" dirty="0" err="1"/>
              <a:t>messages</a:t>
            </a:r>
            <a:r>
              <a:rPr lang="es-ES" sz="1463" dirty="0"/>
              <a:t> </a:t>
            </a:r>
            <a:r>
              <a:rPr lang="es-ES" sz="1463" dirty="0" err="1"/>
              <a:t>to</a:t>
            </a:r>
            <a:r>
              <a:rPr lang="es-ES" sz="1463" dirty="0"/>
              <a:t> </a:t>
            </a:r>
            <a:r>
              <a:rPr lang="es-ES" sz="1463" dirty="0" err="1"/>
              <a:t>all</a:t>
            </a:r>
            <a:r>
              <a:rPr lang="es-ES" sz="1463" dirty="0"/>
              <a:t>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C7CE014-8CD0-4E17-8DAA-4EB37A1F3F0C}"/>
              </a:ext>
            </a:extLst>
          </p:cNvPr>
          <p:cNvSpPr txBox="1"/>
          <p:nvPr/>
        </p:nvSpPr>
        <p:spPr>
          <a:xfrm>
            <a:off x="560919" y="3363505"/>
            <a:ext cx="164826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r-FR" sz="1300" dirty="0" smtClean="0"/>
          </a:p>
          <a:p>
            <a:pPr algn="r" rtl="1"/>
            <a:r>
              <a:rPr lang="ar-DZ" sz="1300" dirty="0" smtClean="0"/>
              <a:t>اختر </a:t>
            </a:r>
            <a:r>
              <a:rPr lang="ar-DZ" sz="1300" dirty="0"/>
              <a:t>لغتك </a:t>
            </a:r>
            <a:endParaRPr lang="fr-FR" sz="1300" dirty="0" smtClean="0"/>
          </a:p>
          <a:p>
            <a:pPr algn="r" rtl="1"/>
            <a:endParaRPr lang="fr-FR" sz="1300" dirty="0" smtClean="0"/>
          </a:p>
          <a:p>
            <a:pPr algn="r" rtl="1"/>
            <a:r>
              <a:rPr lang="ar-DZ" sz="1300" dirty="0" smtClean="0"/>
              <a:t>كتم </a:t>
            </a:r>
            <a:r>
              <a:rPr lang="ar-DZ" sz="1300" dirty="0"/>
              <a:t>صوت </a:t>
            </a:r>
            <a:r>
              <a:rPr lang="ar-DZ" sz="1300" dirty="0" smtClean="0"/>
              <a:t>الميكروفون</a:t>
            </a:r>
            <a:endParaRPr lang="fr-FR" sz="1300" dirty="0" smtClean="0"/>
          </a:p>
          <a:p>
            <a:pPr algn="r" rtl="1"/>
            <a:endParaRPr lang="fr-FR" sz="1300" dirty="0" smtClean="0"/>
          </a:p>
          <a:p>
            <a:pPr algn="r" rtl="1"/>
            <a:endParaRPr lang="fr-FR" sz="1300" dirty="0" smtClean="0"/>
          </a:p>
          <a:p>
            <a:pPr algn="r" rtl="1"/>
            <a:r>
              <a:rPr lang="ar-DZ" sz="1300" dirty="0" smtClean="0"/>
              <a:t>الميكروفون </a:t>
            </a:r>
            <a:r>
              <a:rPr lang="ar-DZ" sz="1300" dirty="0"/>
              <a:t>قيد </a:t>
            </a:r>
            <a:r>
              <a:rPr lang="ar-DZ" sz="1300" dirty="0" smtClean="0"/>
              <a:t>التشغيل</a:t>
            </a:r>
            <a:endParaRPr lang="fr-FR" sz="1300" dirty="0" smtClean="0"/>
          </a:p>
          <a:p>
            <a:pPr algn="r" rtl="1"/>
            <a:endParaRPr lang="fr-FR" sz="1300" dirty="0"/>
          </a:p>
          <a:p>
            <a:pPr algn="r" rtl="1"/>
            <a:endParaRPr lang="fr-FR" sz="1300" dirty="0" smtClean="0"/>
          </a:p>
          <a:p>
            <a:pPr algn="r" rtl="1"/>
            <a:r>
              <a:rPr lang="ar-DZ" sz="1300" dirty="0" smtClean="0"/>
              <a:t>اطلب </a:t>
            </a:r>
            <a:r>
              <a:rPr lang="ar-DZ" sz="1300" dirty="0"/>
              <a:t>الكلمة قبل </a:t>
            </a:r>
            <a:r>
              <a:rPr lang="ar-DZ" sz="1300" dirty="0" smtClean="0"/>
              <a:t>التحدث</a:t>
            </a:r>
            <a:endParaRPr lang="es-ES" sz="650" dirty="0"/>
          </a:p>
        </p:txBody>
      </p:sp>
      <p:pic>
        <p:nvPicPr>
          <p:cNvPr id="27" name="Picture 20">
            <a:extLst>
              <a:ext uri="{FF2B5EF4-FFF2-40B4-BE49-F238E27FC236}">
                <a16:creationId xmlns:a16="http://schemas.microsoft.com/office/drawing/2014/main" id="{E6128673-D505-4729-8877-81F08CA420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" y="5190173"/>
            <a:ext cx="417005" cy="47107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BC860005-CEF0-4D5B-AACF-8F85DEF4E1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5" y="4032403"/>
            <a:ext cx="489433" cy="323106"/>
          </a:xfrm>
          <a:prstGeom prst="rect">
            <a:avLst/>
          </a:prstGeom>
        </p:spPr>
      </p:pic>
      <p:pic>
        <p:nvPicPr>
          <p:cNvPr id="48" name="Picture 17">
            <a:extLst>
              <a:ext uri="{FF2B5EF4-FFF2-40B4-BE49-F238E27FC236}">
                <a16:creationId xmlns:a16="http://schemas.microsoft.com/office/drawing/2014/main" id="{2BB48FD2-C734-4A58-AE19-019C1BB2CA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72" y="4638950"/>
            <a:ext cx="415941" cy="337952"/>
          </a:xfrm>
          <a:prstGeom prst="rect">
            <a:avLst/>
          </a:prstGeom>
        </p:spPr>
      </p:pic>
      <p:pic>
        <p:nvPicPr>
          <p:cNvPr id="50" name="Picture 17">
            <a:extLst>
              <a:ext uri="{FF2B5EF4-FFF2-40B4-BE49-F238E27FC236}">
                <a16:creationId xmlns:a16="http://schemas.microsoft.com/office/drawing/2014/main" id="{F551445E-633D-49B4-BFD5-68D50CACB8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5" y="4619943"/>
            <a:ext cx="416925" cy="338752"/>
          </a:xfrm>
          <a:prstGeom prst="rect">
            <a:avLst/>
          </a:prstGeom>
        </p:spPr>
      </p:pic>
      <p:sp>
        <p:nvSpPr>
          <p:cNvPr id="54" name="Rectangle 3">
            <a:extLst>
              <a:ext uri="{FF2B5EF4-FFF2-40B4-BE49-F238E27FC236}">
                <a16:creationId xmlns:a16="http://schemas.microsoft.com/office/drawing/2014/main" id="{7FAEB6A5-F7C5-41C0-B925-200FA2F96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2623"/>
            <a:ext cx="65" cy="21210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6447" rIns="0" bIns="-6447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altLang="es-ES" sz="1463" dirty="0">
              <a:latin typeface="Arial" panose="020B0604020202020204" pitchFamily="34" charset="0"/>
            </a:endParaRPr>
          </a:p>
        </p:txBody>
      </p:sp>
      <p:sp>
        <p:nvSpPr>
          <p:cNvPr id="55" name="Rectangle 4">
            <a:extLst>
              <a:ext uri="{FF2B5EF4-FFF2-40B4-BE49-F238E27FC236}">
                <a16:creationId xmlns:a16="http://schemas.microsoft.com/office/drawing/2014/main" id="{E97E7E6D-71C4-4FA6-9FEB-EEB08C553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03958"/>
            <a:ext cx="14428" cy="4943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6447" rIns="0" bIns="-6447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s-ES" sz="406" dirty="0"/>
              <a:t> </a:t>
            </a:r>
            <a:endParaRPr lang="nl-NL" altLang="es-ES" sz="1463" dirty="0">
              <a:latin typeface="Arial" panose="020B0604020202020204" pitchFamily="34" charset="0"/>
            </a:endParaRPr>
          </a:p>
        </p:txBody>
      </p:sp>
      <p:sp>
        <p:nvSpPr>
          <p:cNvPr id="56" name="Rectangle 5">
            <a:extLst>
              <a:ext uri="{FF2B5EF4-FFF2-40B4-BE49-F238E27FC236}">
                <a16:creationId xmlns:a16="http://schemas.microsoft.com/office/drawing/2014/main" id="{08A1C0BE-5F41-433F-8470-2E447207A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03958"/>
            <a:ext cx="14428" cy="4943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6447" rIns="0" bIns="-6447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altLang="es-ES" sz="406" dirty="0"/>
              <a:t> </a:t>
            </a:r>
            <a:endParaRPr lang="ro-RO" altLang="es-ES" sz="1463" dirty="0">
              <a:latin typeface="Arial" panose="020B0604020202020204" pitchFamily="34" charset="0"/>
            </a:endParaRPr>
          </a:p>
        </p:txBody>
      </p:sp>
      <p:pic>
        <p:nvPicPr>
          <p:cNvPr id="33" name="Picture 19" descr="C:\Users\Bertold\Desktop\2020-07-06 13_00_53-Démarrer.jpg">
            <a:extLst>
              <a:ext uri="{FF2B5EF4-FFF2-40B4-BE49-F238E27FC236}">
                <a16:creationId xmlns:a16="http://schemas.microsoft.com/office/drawing/2014/main" id="{46D50239-988F-4824-ADE7-DFA0F8EDE8F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0" y="3427815"/>
            <a:ext cx="400222" cy="3798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DD79A-BF65-41BE-9ED4-14E38E611BF9}"/>
              </a:ext>
            </a:extLst>
          </p:cNvPr>
          <p:cNvSpPr/>
          <p:nvPr/>
        </p:nvSpPr>
        <p:spPr>
          <a:xfrm>
            <a:off x="506528" y="2164120"/>
            <a:ext cx="2393160" cy="7294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1463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التدريب ”مراصد الأراضي الرطبة</a:t>
            </a:r>
            <a:endParaRPr lang="en-IE" sz="1463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056" y="441067"/>
            <a:ext cx="2024566" cy="1655332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1D4B5248-84D2-B147-6945-A71006D15D5B}"/>
              </a:ext>
            </a:extLst>
          </p:cNvPr>
          <p:cNvSpPr txBox="1">
            <a:spLocks/>
          </p:cNvSpPr>
          <p:nvPr/>
        </p:nvSpPr>
        <p:spPr>
          <a:xfrm>
            <a:off x="28856" y="1"/>
            <a:ext cx="9877144" cy="404664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DZ" sz="2000" b="1" dirty="0">
                <a:solidFill>
                  <a:schemeClr val="bg1"/>
                </a:solidFill>
              </a:rPr>
              <a:t>أثناء التدريب</a:t>
            </a:r>
            <a:endParaRPr lang="fr-FR" sz="2000" b="1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15">
            <a:extLst>
              <a:ext uri="{FF2B5EF4-FFF2-40B4-BE49-F238E27FC236}">
                <a16:creationId xmlns:a16="http://schemas.microsoft.com/office/drawing/2014/main" id="{D9948581-A985-D575-DC33-7E92A9580551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5767692" y="4178211"/>
            <a:ext cx="146602" cy="13133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2650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2913</TotalTime>
  <Words>696</Words>
  <Application>Microsoft Office PowerPoint</Application>
  <PresentationFormat>Format A4 (210 x 297 mm)</PresentationFormat>
  <Paragraphs>118</Paragraphs>
  <Slides>12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Thème Institutionnel TdV</vt:lpstr>
      <vt:lpstr>Présentation PowerPoint</vt:lpstr>
      <vt:lpstr>تذكير</vt:lpstr>
      <vt:lpstr>سياق الموضوع</vt:lpstr>
      <vt:lpstr>سياق الموضوع</vt:lpstr>
      <vt:lpstr>سياق الموضوع</vt:lpstr>
      <vt:lpstr>سياق الموضوع</vt:lpstr>
      <vt:lpstr>Présentation PowerPoint</vt:lpstr>
      <vt:lpstr>قبل الدورة التدريبية - تذكير سريع بالظروف المثالية</vt:lpstr>
      <vt:lpstr>Présentation PowerPoint</vt:lpstr>
      <vt:lpstr>تذكير سريع</vt:lpstr>
      <vt:lpstr>أثناء التدريب</vt:lpstr>
      <vt:lpstr>تدريب جيد!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Reviewer </cp:lastModifiedBy>
  <cp:revision>260</cp:revision>
  <cp:lastPrinted>2019-06-21T14:30:25Z</cp:lastPrinted>
  <dcterms:created xsi:type="dcterms:W3CDTF">2017-05-19T13:24:08Z</dcterms:created>
  <dcterms:modified xsi:type="dcterms:W3CDTF">2025-02-04T16:41:58Z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