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notesMasterIdLst>
    <p:notesMasterId r:id="rId23"/>
  </p:notesMasterIdLst>
  <p:handoutMasterIdLst>
    <p:handoutMasterId r:id="rId24"/>
  </p:handoutMasterIdLst>
  <p:sldIdLst>
    <p:sldId id="262" r:id="rId2"/>
    <p:sldId id="445" r:id="rId3"/>
    <p:sldId id="484" r:id="rId4"/>
    <p:sldId id="465" r:id="rId5"/>
    <p:sldId id="510" r:id="rId6"/>
    <p:sldId id="488" r:id="rId7"/>
    <p:sldId id="466" r:id="rId8"/>
    <p:sldId id="501" r:id="rId9"/>
    <p:sldId id="491" r:id="rId10"/>
    <p:sldId id="468" r:id="rId11"/>
    <p:sldId id="511" r:id="rId12"/>
    <p:sldId id="502" r:id="rId13"/>
    <p:sldId id="463" r:id="rId14"/>
    <p:sldId id="506" r:id="rId15"/>
    <p:sldId id="505" r:id="rId16"/>
    <p:sldId id="508" r:id="rId17"/>
    <p:sldId id="503" r:id="rId18"/>
    <p:sldId id="464" r:id="rId19"/>
    <p:sldId id="507" r:id="rId20"/>
    <p:sldId id="504" r:id="rId21"/>
    <p:sldId id="509" r:id="rId22"/>
  </p:sldIdLst>
  <p:sldSz cx="9144000" cy="6858000" type="screen4x3"/>
  <p:notesSz cx="7099300" cy="10234613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4">
          <p15:clr>
            <a:srgbClr val="A4A3A4"/>
          </p15:clr>
        </p15:guide>
        <p15:guide id="2" pos="2236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BC4BF"/>
    <a:srgbClr val="0054A6"/>
    <a:srgbClr val="227B84"/>
    <a:srgbClr val="000000"/>
    <a:srgbClr val="FB2711"/>
    <a:srgbClr val="225BA6"/>
    <a:srgbClr val="DFEAF9"/>
    <a:srgbClr val="C5D9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1" d="100"/>
          <a:sy n="61" d="100"/>
        </p:scale>
        <p:origin x="1368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90" d="100"/>
          <a:sy n="90" d="100"/>
        </p:scale>
        <p:origin x="-2337" y="-66"/>
      </p:cViewPr>
      <p:guideLst>
        <p:guide orient="horz" pos="3224"/>
        <p:guide pos="223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euille_de_calcul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euille_de_calcul_Microsoft_Excel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ar-DZ" sz="1800" dirty="0" smtClean="0"/>
              <a:t>طيور </a:t>
            </a:r>
            <a:r>
              <a:rPr lang="ar-DZ" sz="1800" dirty="0" err="1" smtClean="0"/>
              <a:t>الأناتيدا</a:t>
            </a:r>
            <a:r>
              <a:rPr lang="ar-DZ" sz="1800" dirty="0" smtClean="0"/>
              <a:t> </a:t>
            </a:r>
            <a:r>
              <a:rPr lang="ar-DZ" sz="1800" dirty="0" err="1" smtClean="0"/>
              <a:t>والكوتس</a:t>
            </a:r>
            <a:r>
              <a:rPr lang="ar-DZ" sz="1800" dirty="0" smtClean="0"/>
              <a:t> التي تقضي الشتاء في </a:t>
            </a:r>
            <a:r>
              <a:rPr lang="ar-DZ" sz="1800" dirty="0" err="1" smtClean="0"/>
              <a:t>إيشكول</a:t>
            </a:r>
            <a:endParaRPr lang="en-US" sz="1800" dirty="0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strRef>
              <c:f>Total_count!$D$1:$D$2</c:f>
              <c:strCache>
                <c:ptCount val="2"/>
                <c:pt idx="0">
                  <c:v>Count</c:v>
                </c:pt>
                <c:pt idx="1">
                  <c:v>Total des deux</c:v>
                </c:pt>
              </c:strCache>
            </c:strRef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Total_count!$A$3:$A$26</c:f>
              <c:numCache>
                <c:formatCode>General</c:formatCode>
                <c:ptCount val="24"/>
                <c:pt idx="0">
                  <c:v>1967</c:v>
                </c:pt>
                <c:pt idx="1">
                  <c:v>1968</c:v>
                </c:pt>
                <c:pt idx="2">
                  <c:v>1969</c:v>
                </c:pt>
                <c:pt idx="3">
                  <c:v>1970</c:v>
                </c:pt>
                <c:pt idx="4">
                  <c:v>1971</c:v>
                </c:pt>
                <c:pt idx="5">
                  <c:v>1972</c:v>
                </c:pt>
                <c:pt idx="6">
                  <c:v>1973</c:v>
                </c:pt>
                <c:pt idx="7">
                  <c:v>1974</c:v>
                </c:pt>
                <c:pt idx="8">
                  <c:v>1975</c:v>
                </c:pt>
                <c:pt idx="9">
                  <c:v>1977</c:v>
                </c:pt>
                <c:pt idx="10">
                  <c:v>1978</c:v>
                </c:pt>
                <c:pt idx="11">
                  <c:v>1982</c:v>
                </c:pt>
                <c:pt idx="12">
                  <c:v>1983</c:v>
                </c:pt>
                <c:pt idx="13">
                  <c:v>1984</c:v>
                </c:pt>
                <c:pt idx="14">
                  <c:v>1985</c:v>
                </c:pt>
                <c:pt idx="15">
                  <c:v>1986</c:v>
                </c:pt>
                <c:pt idx="16">
                  <c:v>1987</c:v>
                </c:pt>
                <c:pt idx="17">
                  <c:v>1988</c:v>
                </c:pt>
                <c:pt idx="18">
                  <c:v>1989</c:v>
                </c:pt>
                <c:pt idx="19">
                  <c:v>1990</c:v>
                </c:pt>
                <c:pt idx="20">
                  <c:v>1991</c:v>
                </c:pt>
                <c:pt idx="21">
                  <c:v>1992</c:v>
                </c:pt>
                <c:pt idx="22">
                  <c:v>1993</c:v>
                </c:pt>
                <c:pt idx="23">
                  <c:v>1994</c:v>
                </c:pt>
              </c:numCache>
            </c:numRef>
          </c:xVal>
          <c:yVal>
            <c:numRef>
              <c:f>Total_count!$D$3:$D$26</c:f>
              <c:numCache>
                <c:formatCode>General</c:formatCode>
                <c:ptCount val="24"/>
                <c:pt idx="0">
                  <c:v>20765</c:v>
                </c:pt>
                <c:pt idx="1">
                  <c:v>31182</c:v>
                </c:pt>
                <c:pt idx="2">
                  <c:v>113736</c:v>
                </c:pt>
                <c:pt idx="3">
                  <c:v>117387</c:v>
                </c:pt>
                <c:pt idx="4">
                  <c:v>184995</c:v>
                </c:pt>
                <c:pt idx="5">
                  <c:v>31884</c:v>
                </c:pt>
                <c:pt idx="6">
                  <c:v>99977</c:v>
                </c:pt>
                <c:pt idx="7">
                  <c:v>121558</c:v>
                </c:pt>
                <c:pt idx="8">
                  <c:v>147483</c:v>
                </c:pt>
                <c:pt idx="9">
                  <c:v>283271</c:v>
                </c:pt>
                <c:pt idx="10">
                  <c:v>133955</c:v>
                </c:pt>
                <c:pt idx="11">
                  <c:v>80795</c:v>
                </c:pt>
                <c:pt idx="12">
                  <c:v>33887</c:v>
                </c:pt>
                <c:pt idx="13">
                  <c:v>72292</c:v>
                </c:pt>
                <c:pt idx="14">
                  <c:v>61288</c:v>
                </c:pt>
                <c:pt idx="15">
                  <c:v>89700</c:v>
                </c:pt>
                <c:pt idx="16">
                  <c:v>25635</c:v>
                </c:pt>
                <c:pt idx="17">
                  <c:v>137230</c:v>
                </c:pt>
                <c:pt idx="18">
                  <c:v>82444</c:v>
                </c:pt>
                <c:pt idx="19">
                  <c:v>45691</c:v>
                </c:pt>
                <c:pt idx="20">
                  <c:v>23315</c:v>
                </c:pt>
                <c:pt idx="21">
                  <c:v>90629</c:v>
                </c:pt>
                <c:pt idx="22">
                  <c:v>74379</c:v>
                </c:pt>
                <c:pt idx="23">
                  <c:v>3600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A81E-4EF6-BF06-276B896B0DF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689358144"/>
        <c:axId val="1689371584"/>
      </c:scatterChart>
      <c:valAx>
        <c:axId val="168935814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1689371584"/>
        <c:crosses val="autoZero"/>
        <c:crossBetween val="midCat"/>
      </c:valAx>
      <c:valAx>
        <c:axId val="16893715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1689358144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ar-DZ" b="1" dirty="0" smtClean="0"/>
              <a:t>طيور </a:t>
            </a:r>
            <a:r>
              <a:rPr lang="ar-DZ" b="1" dirty="0" err="1" smtClean="0"/>
              <a:t>الأناتيدا</a:t>
            </a:r>
            <a:r>
              <a:rPr lang="ar-DZ" b="1" dirty="0" smtClean="0"/>
              <a:t> </a:t>
            </a:r>
            <a:r>
              <a:rPr lang="ar-DZ" b="1" dirty="0" err="1" smtClean="0"/>
              <a:t>والكوتس</a:t>
            </a:r>
            <a:r>
              <a:rPr lang="ar-DZ" b="1" dirty="0" smtClean="0"/>
              <a:t> التي تقضي الشتاء في </a:t>
            </a:r>
            <a:r>
              <a:rPr lang="ar-DZ" b="1" dirty="0" err="1" smtClean="0"/>
              <a:t>إيشكول</a:t>
            </a:r>
            <a:endParaRPr lang="fr-FR" b="1" dirty="0"/>
          </a:p>
        </c:rich>
      </c:tx>
      <c:layout>
        <c:manualLayout>
          <c:xMode val="edge"/>
          <c:yMode val="edge"/>
          <c:x val="0.42278099026684163"/>
          <c:y val="2.378121284185493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scatterChart>
        <c:scatterStyle val="lineMarker"/>
        <c:varyColors val="0"/>
        <c:ser>
          <c:idx val="2"/>
          <c:order val="0"/>
          <c:tx>
            <c:strRef>
              <c:f>Total_count!$D$2</c:f>
              <c:strCache>
                <c:ptCount val="1"/>
                <c:pt idx="0">
                  <c:v>Total des deux</c:v>
                </c:pt>
              </c:strCache>
            </c:strRef>
          </c:tx>
          <c:spPr>
            <a:ln w="19050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xVal>
            <c:numRef>
              <c:f>Total_count!$A$3:$A$47</c:f>
              <c:numCache>
                <c:formatCode>General</c:formatCode>
                <c:ptCount val="45"/>
                <c:pt idx="0">
                  <c:v>1967</c:v>
                </c:pt>
                <c:pt idx="1">
                  <c:v>1968</c:v>
                </c:pt>
                <c:pt idx="2">
                  <c:v>1969</c:v>
                </c:pt>
                <c:pt idx="3">
                  <c:v>1970</c:v>
                </c:pt>
                <c:pt idx="4">
                  <c:v>1971</c:v>
                </c:pt>
                <c:pt idx="5">
                  <c:v>1972</c:v>
                </c:pt>
                <c:pt idx="6">
                  <c:v>1973</c:v>
                </c:pt>
                <c:pt idx="7">
                  <c:v>1974</c:v>
                </c:pt>
                <c:pt idx="8">
                  <c:v>1975</c:v>
                </c:pt>
                <c:pt idx="9">
                  <c:v>1977</c:v>
                </c:pt>
                <c:pt idx="10">
                  <c:v>1978</c:v>
                </c:pt>
                <c:pt idx="11">
                  <c:v>1982</c:v>
                </c:pt>
                <c:pt idx="12">
                  <c:v>1983</c:v>
                </c:pt>
                <c:pt idx="13">
                  <c:v>1984</c:v>
                </c:pt>
                <c:pt idx="14">
                  <c:v>1985</c:v>
                </c:pt>
                <c:pt idx="15">
                  <c:v>1986</c:v>
                </c:pt>
                <c:pt idx="16">
                  <c:v>1987</c:v>
                </c:pt>
                <c:pt idx="17">
                  <c:v>1988</c:v>
                </c:pt>
                <c:pt idx="18">
                  <c:v>1989</c:v>
                </c:pt>
                <c:pt idx="19">
                  <c:v>1990</c:v>
                </c:pt>
                <c:pt idx="20">
                  <c:v>1991</c:v>
                </c:pt>
                <c:pt idx="21">
                  <c:v>1992</c:v>
                </c:pt>
                <c:pt idx="22">
                  <c:v>1993</c:v>
                </c:pt>
                <c:pt idx="23">
                  <c:v>1994</c:v>
                </c:pt>
                <c:pt idx="24">
                  <c:v>1997</c:v>
                </c:pt>
                <c:pt idx="25">
                  <c:v>1998</c:v>
                </c:pt>
                <c:pt idx="26">
                  <c:v>2002</c:v>
                </c:pt>
                <c:pt idx="27">
                  <c:v>2003</c:v>
                </c:pt>
                <c:pt idx="28">
                  <c:v>2005</c:v>
                </c:pt>
                <c:pt idx="29">
                  <c:v>2006</c:v>
                </c:pt>
                <c:pt idx="30">
                  <c:v>2007</c:v>
                </c:pt>
                <c:pt idx="31">
                  <c:v>2008</c:v>
                </c:pt>
                <c:pt idx="32">
                  <c:v>2009</c:v>
                </c:pt>
                <c:pt idx="33">
                  <c:v>2010</c:v>
                </c:pt>
                <c:pt idx="34">
                  <c:v>2012</c:v>
                </c:pt>
                <c:pt idx="35">
                  <c:v>2013</c:v>
                </c:pt>
                <c:pt idx="36">
                  <c:v>2014</c:v>
                </c:pt>
                <c:pt idx="37">
                  <c:v>2015</c:v>
                </c:pt>
                <c:pt idx="38">
                  <c:v>2016</c:v>
                </c:pt>
                <c:pt idx="39">
                  <c:v>2017</c:v>
                </c:pt>
                <c:pt idx="40">
                  <c:v>2018</c:v>
                </c:pt>
                <c:pt idx="41">
                  <c:v>2019</c:v>
                </c:pt>
                <c:pt idx="42">
                  <c:v>2020</c:v>
                </c:pt>
                <c:pt idx="43">
                  <c:v>2021</c:v>
                </c:pt>
                <c:pt idx="44">
                  <c:v>2022</c:v>
                </c:pt>
              </c:numCache>
            </c:numRef>
          </c:xVal>
          <c:yVal>
            <c:numRef>
              <c:f>Total_count!$D$3:$D$47</c:f>
              <c:numCache>
                <c:formatCode>General</c:formatCode>
                <c:ptCount val="45"/>
                <c:pt idx="0">
                  <c:v>20765</c:v>
                </c:pt>
                <c:pt idx="1">
                  <c:v>31182</c:v>
                </c:pt>
                <c:pt idx="2">
                  <c:v>113736</c:v>
                </c:pt>
                <c:pt idx="3">
                  <c:v>117387</c:v>
                </c:pt>
                <c:pt idx="4">
                  <c:v>184995</c:v>
                </c:pt>
                <c:pt idx="5">
                  <c:v>31884</c:v>
                </c:pt>
                <c:pt idx="6">
                  <c:v>99977</c:v>
                </c:pt>
                <c:pt idx="7">
                  <c:v>121558</c:v>
                </c:pt>
                <c:pt idx="8">
                  <c:v>147483</c:v>
                </c:pt>
                <c:pt idx="9">
                  <c:v>283271</c:v>
                </c:pt>
                <c:pt idx="10">
                  <c:v>133955</c:v>
                </c:pt>
                <c:pt idx="11">
                  <c:v>80795</c:v>
                </c:pt>
                <c:pt idx="12">
                  <c:v>33887</c:v>
                </c:pt>
                <c:pt idx="13">
                  <c:v>72292</c:v>
                </c:pt>
                <c:pt idx="14">
                  <c:v>61288</c:v>
                </c:pt>
                <c:pt idx="15">
                  <c:v>89700</c:v>
                </c:pt>
                <c:pt idx="16">
                  <c:v>25635</c:v>
                </c:pt>
                <c:pt idx="17">
                  <c:v>137230</c:v>
                </c:pt>
                <c:pt idx="18">
                  <c:v>82444</c:v>
                </c:pt>
                <c:pt idx="19">
                  <c:v>45691</c:v>
                </c:pt>
                <c:pt idx="20">
                  <c:v>23315</c:v>
                </c:pt>
                <c:pt idx="21">
                  <c:v>90629</c:v>
                </c:pt>
                <c:pt idx="22">
                  <c:v>74379</c:v>
                </c:pt>
                <c:pt idx="23">
                  <c:v>3600</c:v>
                </c:pt>
                <c:pt idx="24">
                  <c:v>123957</c:v>
                </c:pt>
                <c:pt idx="25">
                  <c:v>49998</c:v>
                </c:pt>
                <c:pt idx="26">
                  <c:v>2415</c:v>
                </c:pt>
                <c:pt idx="27">
                  <c:v>11137</c:v>
                </c:pt>
                <c:pt idx="28">
                  <c:v>29124</c:v>
                </c:pt>
                <c:pt idx="29">
                  <c:v>122047</c:v>
                </c:pt>
                <c:pt idx="30">
                  <c:v>228087</c:v>
                </c:pt>
                <c:pt idx="31">
                  <c:v>294804</c:v>
                </c:pt>
                <c:pt idx="32">
                  <c:v>118224</c:v>
                </c:pt>
                <c:pt idx="33">
                  <c:v>47294</c:v>
                </c:pt>
                <c:pt idx="34">
                  <c:v>26508</c:v>
                </c:pt>
                <c:pt idx="35">
                  <c:v>74473</c:v>
                </c:pt>
                <c:pt idx="36">
                  <c:v>164037</c:v>
                </c:pt>
                <c:pt idx="37">
                  <c:v>124325</c:v>
                </c:pt>
                <c:pt idx="38">
                  <c:v>144732</c:v>
                </c:pt>
                <c:pt idx="39">
                  <c:v>46637</c:v>
                </c:pt>
                <c:pt idx="40">
                  <c:v>15771</c:v>
                </c:pt>
                <c:pt idx="41">
                  <c:v>14941</c:v>
                </c:pt>
                <c:pt idx="42">
                  <c:v>4341</c:v>
                </c:pt>
                <c:pt idx="43">
                  <c:v>13734</c:v>
                </c:pt>
                <c:pt idx="44">
                  <c:v>17978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4675-4993-BD97-75CB66B0667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29479560"/>
        <c:axId val="429485792"/>
      </c:scatterChart>
      <c:valAx>
        <c:axId val="429479560"/>
        <c:scaling>
          <c:orientation val="minMax"/>
          <c:max val="2024"/>
          <c:min val="1965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/>
                  <a:t>Années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fr-FR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429485792"/>
        <c:crosses val="autoZero"/>
        <c:crossBetween val="midCat"/>
        <c:majorUnit val="5"/>
      </c:valAx>
      <c:valAx>
        <c:axId val="4294857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429479560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defTabSz="990600">
              <a:defRPr sz="1300"/>
            </a:lvl1pPr>
          </a:lstStyle>
          <a:p>
            <a:endParaRPr lang="en-GB" alt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 bwMode="auto">
          <a:xfrm>
            <a:off x="4021138" y="0"/>
            <a:ext cx="3076575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 defTabSz="990600">
              <a:defRPr sz="1300"/>
            </a:lvl1pPr>
          </a:lstStyle>
          <a:p>
            <a:fld id="{27CAA223-82AE-449B-B7A1-25CF4DED2182}" type="datetimeFigureOut">
              <a:rPr lang="en-GB" altLang="fr-FR"/>
              <a:pPr/>
              <a:t>28/02/2025</a:t>
            </a:fld>
            <a:endParaRPr lang="en-GB" alt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 bwMode="auto">
          <a:xfrm>
            <a:off x="0" y="9721850"/>
            <a:ext cx="3076575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defTabSz="990600">
              <a:defRPr sz="1300"/>
            </a:lvl1pPr>
          </a:lstStyle>
          <a:p>
            <a:endParaRPr lang="en-GB" alt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 bwMode="auto">
          <a:xfrm>
            <a:off x="4021138" y="9721850"/>
            <a:ext cx="3076575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 defTabSz="990600">
              <a:defRPr sz="1300"/>
            </a:lvl1pPr>
          </a:lstStyle>
          <a:p>
            <a:fld id="{6AA668F8-ABD1-4B73-8D53-E595B3E4BAFC}" type="slidenum">
              <a:rPr lang="en-GB" altLang="fr-FR"/>
              <a:pPr/>
              <a:t>‹N°›</a:t>
            </a:fld>
            <a:endParaRPr lang="en-GB" altLang="fr-FR"/>
          </a:p>
        </p:txBody>
      </p:sp>
    </p:spTree>
    <p:extLst>
      <p:ext uri="{BB962C8B-B14F-4D97-AF65-F5344CB8AC3E}">
        <p14:creationId xmlns:p14="http://schemas.microsoft.com/office/powerpoint/2010/main" val="40262324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defTabSz="990600">
              <a:defRPr sz="1300"/>
            </a:lvl1pPr>
          </a:lstStyle>
          <a:p>
            <a:endParaRPr lang="en-GB" alt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 bwMode="auto">
          <a:xfrm>
            <a:off x="4021138" y="0"/>
            <a:ext cx="3076575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 defTabSz="990600">
              <a:defRPr sz="1300"/>
            </a:lvl1pPr>
          </a:lstStyle>
          <a:p>
            <a:fld id="{BD217825-E819-423A-893A-D63147DABD61}" type="datetimeFigureOut">
              <a:rPr lang="en-GB" altLang="fr-FR"/>
              <a:pPr/>
              <a:t>28/02/2025</a:t>
            </a:fld>
            <a:endParaRPr lang="en-GB" alt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990600" y="768350"/>
            <a:ext cx="5118100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 bwMode="auto">
          <a:xfrm>
            <a:off x="709613" y="4860925"/>
            <a:ext cx="5680075" cy="4605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/>
              <a:t>Cliquez pour modifier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  <a:endParaRPr lang="en-GB" noProof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 bwMode="auto">
          <a:xfrm>
            <a:off x="0" y="9721850"/>
            <a:ext cx="3076575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defTabSz="990600">
              <a:defRPr sz="1300"/>
            </a:lvl1pPr>
          </a:lstStyle>
          <a:p>
            <a:endParaRPr lang="en-GB" alt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 bwMode="auto">
          <a:xfrm>
            <a:off x="4021138" y="9721850"/>
            <a:ext cx="3076575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 defTabSz="990600">
              <a:defRPr sz="1300"/>
            </a:lvl1pPr>
          </a:lstStyle>
          <a:p>
            <a:fld id="{E84FF2D1-E223-4842-8EE7-7ECE5A277EEB}" type="slidenum">
              <a:rPr lang="en-GB" altLang="fr-FR"/>
              <a:pPr/>
              <a:t>‹N°›</a:t>
            </a:fld>
            <a:endParaRPr lang="en-GB" altLang="fr-FR"/>
          </a:p>
        </p:txBody>
      </p:sp>
    </p:spTree>
    <p:extLst>
      <p:ext uri="{BB962C8B-B14F-4D97-AF65-F5344CB8AC3E}">
        <p14:creationId xmlns:p14="http://schemas.microsoft.com/office/powerpoint/2010/main" val="347712433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gif"/><Relationship Id="rId4" Type="http://schemas.openxmlformats.org/officeDocument/2006/relationships/image" Target="../media/image3.gi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gif"/><Relationship Id="rId4" Type="http://schemas.openxmlformats.org/officeDocument/2006/relationships/image" Target="../media/image3.gi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jpeg"/><Relationship Id="rId5" Type="http://schemas.openxmlformats.org/officeDocument/2006/relationships/image" Target="../media/image6.jpeg"/><Relationship Id="rId4" Type="http://schemas.openxmlformats.org/officeDocument/2006/relationships/image" Target="../media/image7.jpe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 txBox="1">
            <a:spLocks/>
          </p:cNvSpPr>
          <p:nvPr/>
        </p:nvSpPr>
        <p:spPr>
          <a:xfrm>
            <a:off x="684213" y="1052513"/>
            <a:ext cx="7772400" cy="1470025"/>
          </a:xfrm>
          <a:prstGeom prst="rect">
            <a:avLst/>
          </a:prstGeom>
        </p:spPr>
        <p:txBody>
          <a:bodyPr/>
          <a:lstStyle/>
          <a:p>
            <a:pPr algn="just" fontAlgn="auto">
              <a:spcAft>
                <a:spcPts val="600"/>
              </a:spcAft>
              <a:defRPr/>
            </a:pPr>
            <a:endParaRPr lang="fr-FR" sz="2000" dirty="0">
              <a:latin typeface="+mj-lt"/>
              <a:ea typeface="+mj-ea"/>
              <a:cs typeface="+mj-cs"/>
            </a:endParaRPr>
          </a:p>
        </p:txBody>
      </p:sp>
      <p:sp>
        <p:nvSpPr>
          <p:cNvPr id="5" name="Rectangle 9"/>
          <p:cNvSpPr>
            <a:spLocks noChangeArrowheads="1"/>
          </p:cNvSpPr>
          <p:nvPr/>
        </p:nvSpPr>
        <p:spPr bwMode="auto">
          <a:xfrm>
            <a:off x="0" y="541338"/>
            <a:ext cx="468313" cy="130175"/>
          </a:xfrm>
          <a:prstGeom prst="rect">
            <a:avLst/>
          </a:prstGeom>
          <a:solidFill>
            <a:srgbClr val="5BC4B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latin typeface="+mn-lt"/>
              <a:cs typeface="+mn-cs"/>
            </a:endParaRP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0" y="671513"/>
            <a:ext cx="450850" cy="6186487"/>
          </a:xfrm>
          <a:prstGeom prst="rect">
            <a:avLst/>
          </a:prstGeom>
          <a:solidFill>
            <a:srgbClr val="0054A6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latin typeface="+mn-lt"/>
              <a:cs typeface="+mn-cs"/>
            </a:endParaRPr>
          </a:p>
        </p:txBody>
      </p:sp>
      <p:pic>
        <p:nvPicPr>
          <p:cNvPr id="7" name="Picture 14" descr="poisson-oisea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" y="138113"/>
            <a:ext cx="430213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13"/>
          <p:cNvSpPr txBox="1">
            <a:spLocks noChangeArrowheads="1"/>
          </p:cNvSpPr>
          <p:nvPr/>
        </p:nvSpPr>
        <p:spPr bwMode="auto">
          <a:xfrm rot="16200000">
            <a:off x="-2647156" y="3594894"/>
            <a:ext cx="5683250" cy="32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1500" dirty="0">
                <a:solidFill>
                  <a:schemeClr val="bg1"/>
                </a:solidFill>
                <a:latin typeface="Arial Narrow" pitchFamily="34" charset="0"/>
              </a:rPr>
              <a:t>Tour du Valat Science Council  - </a:t>
            </a:r>
            <a:r>
              <a:rPr lang="en-US" sz="1500" dirty="0">
                <a:solidFill>
                  <a:srgbClr val="5BC4BF"/>
                </a:solidFill>
                <a:latin typeface="Arial Narrow" pitchFamily="34" charset="0"/>
              </a:rPr>
              <a:t>28 November 2011</a:t>
            </a:r>
            <a:endParaRPr lang="fr-FR" sz="1500" dirty="0">
              <a:solidFill>
                <a:srgbClr val="5BC4BF"/>
              </a:solidFill>
              <a:latin typeface="Arial Narrow" pitchFamily="34" charset="0"/>
            </a:endParaRPr>
          </a:p>
        </p:txBody>
      </p:sp>
      <p:pic>
        <p:nvPicPr>
          <p:cNvPr id="9" name="Image 7" descr="Prespa Gorica 060910 (11).JPG"/>
          <p:cNvPicPr>
            <a:picLocks noChangeAspect="1"/>
          </p:cNvPicPr>
          <p:nvPr/>
        </p:nvPicPr>
        <p:blipFill>
          <a:blip r:embed="rId3">
            <a:lum bright="-8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60" t="38377" b="53413"/>
          <a:stretch>
            <a:fillRect/>
          </a:stretch>
        </p:blipFill>
        <p:spPr bwMode="auto">
          <a:xfrm>
            <a:off x="460375" y="0"/>
            <a:ext cx="8683625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9"/>
          <p:cNvSpPr>
            <a:spLocks noChangeArrowheads="1"/>
          </p:cNvSpPr>
          <p:nvPr userDrawn="1"/>
        </p:nvSpPr>
        <p:spPr bwMode="auto">
          <a:xfrm>
            <a:off x="0" y="541338"/>
            <a:ext cx="468313" cy="130175"/>
          </a:xfrm>
          <a:prstGeom prst="rect">
            <a:avLst/>
          </a:prstGeom>
          <a:solidFill>
            <a:srgbClr val="5BC4B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latin typeface="+mn-lt"/>
              <a:cs typeface="+mn-cs"/>
            </a:endParaRPr>
          </a:p>
        </p:txBody>
      </p:sp>
      <p:pic>
        <p:nvPicPr>
          <p:cNvPr id="13" name="Image 9" descr="Prespa Gorica 060910 (11).JPG"/>
          <p:cNvPicPr>
            <a:picLocks noChangeAspect="1"/>
          </p:cNvPicPr>
          <p:nvPr userDrawn="1"/>
        </p:nvPicPr>
        <p:blipFill>
          <a:blip r:embed="rId3">
            <a:lum bright="-8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57" t="38377" b="53413"/>
          <a:stretch>
            <a:fillRect/>
          </a:stretch>
        </p:blipFill>
        <p:spPr bwMode="auto">
          <a:xfrm>
            <a:off x="449263" y="0"/>
            <a:ext cx="8694737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7"/>
          <p:cNvSpPr>
            <a:spLocks noChangeArrowheads="1"/>
          </p:cNvSpPr>
          <p:nvPr userDrawn="1"/>
        </p:nvSpPr>
        <p:spPr bwMode="auto">
          <a:xfrm>
            <a:off x="0" y="671513"/>
            <a:ext cx="450850" cy="6186487"/>
          </a:xfrm>
          <a:prstGeom prst="rect">
            <a:avLst/>
          </a:prstGeom>
          <a:solidFill>
            <a:srgbClr val="0054A6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latin typeface="+mn-lt"/>
              <a:cs typeface="+mn-cs"/>
            </a:endParaRPr>
          </a:p>
        </p:txBody>
      </p:sp>
      <p:pic>
        <p:nvPicPr>
          <p:cNvPr id="15" name="Picture 14" descr="poisson-oiseau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" y="138113"/>
            <a:ext cx="430213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 Box 13"/>
          <p:cNvSpPr txBox="1">
            <a:spLocks noChangeArrowheads="1"/>
          </p:cNvSpPr>
          <p:nvPr userDrawn="1"/>
        </p:nvSpPr>
        <p:spPr bwMode="auto">
          <a:xfrm rot="16200000">
            <a:off x="-2647156" y="3594894"/>
            <a:ext cx="5683250" cy="32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fr-FR" altLang="fr-FR" sz="1500">
              <a:solidFill>
                <a:srgbClr val="5BC4BF"/>
              </a:solidFill>
              <a:latin typeface="Arial Narrow" pitchFamily="34" charset="0"/>
            </a:endParaRPr>
          </a:p>
        </p:txBody>
      </p:sp>
      <p:sp>
        <p:nvSpPr>
          <p:cNvPr id="10" name="Espace réservé du texte 9"/>
          <p:cNvSpPr>
            <a:spLocks noGrp="1"/>
          </p:cNvSpPr>
          <p:nvPr>
            <p:ph type="body" sz="quarter" idx="10"/>
          </p:nvPr>
        </p:nvSpPr>
        <p:spPr>
          <a:xfrm>
            <a:off x="684213" y="1907177"/>
            <a:ext cx="8135937" cy="469047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>
                <a:solidFill>
                  <a:srgbClr val="0054A6"/>
                </a:solidFill>
                <a:latin typeface="Maiandra GD" pitchFamily="34" charset="0"/>
              </a:defRPr>
            </a:lvl1pPr>
            <a:lvl2pPr marL="358775" indent="-358775">
              <a:buSzPct val="85000"/>
              <a:buFontTx/>
              <a:buBlip>
                <a:blip r:embed="rId4"/>
              </a:buBlip>
              <a:defRPr sz="2000">
                <a:latin typeface="+mj-lt"/>
              </a:defRPr>
            </a:lvl2pPr>
            <a:lvl3pPr marL="630238" indent="-271463">
              <a:buSzPct val="85000"/>
              <a:buFontTx/>
              <a:buBlip>
                <a:blip r:embed="rId5"/>
              </a:buBlip>
              <a:defRPr sz="1800">
                <a:latin typeface="+mj-lt"/>
              </a:defRPr>
            </a:lvl3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</p:txBody>
      </p:sp>
      <p:sp>
        <p:nvSpPr>
          <p:cNvPr id="11" name="Titre 10"/>
          <p:cNvSpPr>
            <a:spLocks noGrp="1"/>
          </p:cNvSpPr>
          <p:nvPr>
            <p:ph type="title"/>
          </p:nvPr>
        </p:nvSpPr>
        <p:spPr>
          <a:xfrm>
            <a:off x="755576" y="116632"/>
            <a:ext cx="8229600" cy="504056"/>
          </a:xfrm>
          <a:prstGeom prst="rect">
            <a:avLst/>
          </a:prstGeom>
        </p:spPr>
        <p:txBody>
          <a:bodyPr/>
          <a:lstStyle>
            <a:lvl1pPr algn="r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Cliquez pour modifier le style du titre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697834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 txBox="1">
            <a:spLocks/>
          </p:cNvSpPr>
          <p:nvPr/>
        </p:nvSpPr>
        <p:spPr>
          <a:xfrm>
            <a:off x="684213" y="1052513"/>
            <a:ext cx="7772400" cy="1470025"/>
          </a:xfrm>
          <a:prstGeom prst="rect">
            <a:avLst/>
          </a:prstGeom>
        </p:spPr>
        <p:txBody>
          <a:bodyPr/>
          <a:lstStyle/>
          <a:p>
            <a:pPr algn="just" fontAlgn="auto">
              <a:spcAft>
                <a:spcPts val="600"/>
              </a:spcAft>
              <a:defRPr/>
            </a:pPr>
            <a:endParaRPr lang="fr-FR" sz="2000" dirty="0">
              <a:latin typeface="+mj-lt"/>
              <a:ea typeface="+mj-ea"/>
              <a:cs typeface="+mj-cs"/>
            </a:endParaRPr>
          </a:p>
        </p:txBody>
      </p:sp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0" y="541338"/>
            <a:ext cx="468313" cy="130175"/>
          </a:xfrm>
          <a:prstGeom prst="rect">
            <a:avLst/>
          </a:prstGeom>
          <a:solidFill>
            <a:srgbClr val="5BC4B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latin typeface="+mn-lt"/>
              <a:cs typeface="+mn-cs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0" y="671513"/>
            <a:ext cx="450850" cy="6186487"/>
          </a:xfrm>
          <a:prstGeom prst="rect">
            <a:avLst/>
          </a:prstGeom>
          <a:solidFill>
            <a:srgbClr val="0054A6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latin typeface="+mn-lt"/>
              <a:cs typeface="+mn-cs"/>
            </a:endParaRPr>
          </a:p>
        </p:txBody>
      </p:sp>
      <p:pic>
        <p:nvPicPr>
          <p:cNvPr id="8" name="Picture 14" descr="poisson-oisea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" y="138113"/>
            <a:ext cx="430213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 Box 13"/>
          <p:cNvSpPr txBox="1">
            <a:spLocks noChangeArrowheads="1"/>
          </p:cNvSpPr>
          <p:nvPr/>
        </p:nvSpPr>
        <p:spPr bwMode="auto">
          <a:xfrm rot="16200000">
            <a:off x="-2647156" y="3594894"/>
            <a:ext cx="5683250" cy="32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1500" dirty="0">
                <a:solidFill>
                  <a:schemeClr val="bg1"/>
                </a:solidFill>
                <a:latin typeface="Arial Narrow" pitchFamily="34" charset="0"/>
              </a:rPr>
              <a:t>Tour du Valat Science Council  - </a:t>
            </a:r>
            <a:r>
              <a:rPr lang="en-US" sz="1500" dirty="0">
                <a:solidFill>
                  <a:srgbClr val="5BC4BF"/>
                </a:solidFill>
                <a:latin typeface="Arial Narrow" pitchFamily="34" charset="0"/>
              </a:rPr>
              <a:t>28 November 2011</a:t>
            </a:r>
            <a:endParaRPr lang="fr-FR" sz="1500" dirty="0">
              <a:solidFill>
                <a:srgbClr val="5BC4BF"/>
              </a:solidFill>
              <a:latin typeface="Arial Narrow" pitchFamily="34" charset="0"/>
            </a:endParaRPr>
          </a:p>
        </p:txBody>
      </p:sp>
      <p:pic>
        <p:nvPicPr>
          <p:cNvPr id="11" name="Image 7" descr="Prespa Gorica 060910 (11).JPG"/>
          <p:cNvPicPr>
            <a:picLocks noChangeAspect="1"/>
          </p:cNvPicPr>
          <p:nvPr/>
        </p:nvPicPr>
        <p:blipFill>
          <a:blip r:embed="rId3">
            <a:lum bright="-8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60" t="38377" b="53413"/>
          <a:stretch>
            <a:fillRect/>
          </a:stretch>
        </p:blipFill>
        <p:spPr bwMode="auto">
          <a:xfrm>
            <a:off x="460375" y="0"/>
            <a:ext cx="8683625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9"/>
          <p:cNvSpPr>
            <a:spLocks noChangeArrowheads="1"/>
          </p:cNvSpPr>
          <p:nvPr userDrawn="1"/>
        </p:nvSpPr>
        <p:spPr bwMode="auto">
          <a:xfrm>
            <a:off x="0" y="549275"/>
            <a:ext cx="446088" cy="115888"/>
          </a:xfrm>
          <a:prstGeom prst="rect">
            <a:avLst/>
          </a:prstGeom>
          <a:solidFill>
            <a:srgbClr val="5BC4B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latin typeface="+mn-lt"/>
              <a:cs typeface="+mn-cs"/>
            </a:endParaRPr>
          </a:p>
        </p:txBody>
      </p:sp>
      <p:sp>
        <p:nvSpPr>
          <p:cNvPr id="14" name="Rectangle 7"/>
          <p:cNvSpPr>
            <a:spLocks noChangeArrowheads="1"/>
          </p:cNvSpPr>
          <p:nvPr userDrawn="1"/>
        </p:nvSpPr>
        <p:spPr bwMode="auto">
          <a:xfrm>
            <a:off x="0" y="671513"/>
            <a:ext cx="450850" cy="6186487"/>
          </a:xfrm>
          <a:prstGeom prst="rect">
            <a:avLst/>
          </a:prstGeom>
          <a:solidFill>
            <a:srgbClr val="0054A6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latin typeface="+mn-lt"/>
              <a:cs typeface="+mn-cs"/>
            </a:endParaRPr>
          </a:p>
        </p:txBody>
      </p:sp>
      <p:pic>
        <p:nvPicPr>
          <p:cNvPr id="16" name="Picture 14" descr="poisson-oiseau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" y="138113"/>
            <a:ext cx="430213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13"/>
          <p:cNvSpPr txBox="1">
            <a:spLocks noChangeArrowheads="1"/>
          </p:cNvSpPr>
          <p:nvPr userDrawn="1"/>
        </p:nvSpPr>
        <p:spPr bwMode="auto">
          <a:xfrm rot="16200000">
            <a:off x="-2647156" y="3594894"/>
            <a:ext cx="5683250" cy="32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fr-FR" altLang="fr-FR" sz="1500">
              <a:solidFill>
                <a:srgbClr val="5BC4BF"/>
              </a:solidFill>
              <a:latin typeface="Arial Narrow" pitchFamily="34" charset="0"/>
            </a:endParaRPr>
          </a:p>
        </p:txBody>
      </p:sp>
      <p:sp>
        <p:nvSpPr>
          <p:cNvPr id="9" name="Espace réservé du contenu 8"/>
          <p:cNvSpPr>
            <a:spLocks noGrp="1"/>
          </p:cNvSpPr>
          <p:nvPr>
            <p:ph sz="quarter" idx="12"/>
          </p:nvPr>
        </p:nvSpPr>
        <p:spPr>
          <a:xfrm>
            <a:off x="844778" y="1942011"/>
            <a:ext cx="3030536" cy="4423953"/>
          </a:xfrm>
          <a:prstGeom prst="rect">
            <a:avLst/>
          </a:prstGeom>
        </p:spPr>
        <p:txBody>
          <a:bodyPr/>
          <a:lstStyle>
            <a:lvl1pPr>
              <a:defRPr lang="fr-FR" sz="2400" b="1" kern="1200" dirty="0" smtClean="0">
                <a:solidFill>
                  <a:srgbClr val="0054A6"/>
                </a:solidFill>
                <a:latin typeface="Maiandra GD" pitchFamily="34" charset="0"/>
                <a:ea typeface="+mn-ea"/>
                <a:cs typeface="+mn-cs"/>
              </a:defRPr>
            </a:lvl1pPr>
            <a:lvl2pPr>
              <a:defRPr lang="fr-FR" sz="2000" kern="120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>
              <a:defRPr lang="fr-FR" sz="1800" kern="120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</a:lstStyle>
          <a:p>
            <a:pPr lvl="1"/>
            <a:endParaRPr lang="fr-FR" dirty="0"/>
          </a:p>
        </p:txBody>
      </p:sp>
      <p:sp>
        <p:nvSpPr>
          <p:cNvPr id="13" name="Titre 10"/>
          <p:cNvSpPr>
            <a:spLocks noGrp="1"/>
          </p:cNvSpPr>
          <p:nvPr>
            <p:ph type="title"/>
          </p:nvPr>
        </p:nvSpPr>
        <p:spPr>
          <a:xfrm>
            <a:off x="755576" y="116632"/>
            <a:ext cx="8229600" cy="504056"/>
          </a:xfrm>
          <a:prstGeom prst="rect">
            <a:avLst/>
          </a:prstGeom>
        </p:spPr>
        <p:txBody>
          <a:bodyPr/>
          <a:lstStyle>
            <a:lvl1pPr algn="r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Cliquez pour modifier le style du titre</a:t>
            </a:r>
            <a:endParaRPr lang="en-GB" dirty="0"/>
          </a:p>
        </p:txBody>
      </p:sp>
      <p:sp>
        <p:nvSpPr>
          <p:cNvPr id="15" name="Espace réservé du texte 9"/>
          <p:cNvSpPr>
            <a:spLocks noGrp="1"/>
          </p:cNvSpPr>
          <p:nvPr>
            <p:ph type="body" sz="quarter" idx="10"/>
          </p:nvPr>
        </p:nvSpPr>
        <p:spPr>
          <a:xfrm>
            <a:off x="4267199" y="1942011"/>
            <a:ext cx="4624251" cy="444137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>
                <a:solidFill>
                  <a:srgbClr val="0054A6"/>
                </a:solidFill>
                <a:latin typeface="Maiandra GD" pitchFamily="34" charset="0"/>
              </a:defRPr>
            </a:lvl1pPr>
            <a:lvl2pPr marL="358775" indent="-358775">
              <a:buSzPct val="85000"/>
              <a:buFontTx/>
              <a:buBlip>
                <a:blip r:embed="rId4"/>
              </a:buBlip>
              <a:defRPr sz="2000">
                <a:latin typeface="+mj-lt"/>
              </a:defRPr>
            </a:lvl2pPr>
            <a:lvl3pPr marL="630238" indent="-271463">
              <a:buSzPct val="85000"/>
              <a:buFontTx/>
              <a:buBlip>
                <a:blip r:embed="rId5"/>
              </a:buBlip>
              <a:defRPr sz="1800">
                <a:latin typeface="+mj-lt"/>
              </a:defRPr>
            </a:lvl3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</p:txBody>
      </p:sp>
    </p:spTree>
    <p:extLst>
      <p:ext uri="{BB962C8B-B14F-4D97-AF65-F5344CB8AC3E}">
        <p14:creationId xmlns:p14="http://schemas.microsoft.com/office/powerpoint/2010/main" val="16062251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 txBox="1">
            <a:spLocks/>
          </p:cNvSpPr>
          <p:nvPr/>
        </p:nvSpPr>
        <p:spPr>
          <a:xfrm>
            <a:off x="684213" y="1052513"/>
            <a:ext cx="7772400" cy="1470025"/>
          </a:xfrm>
          <a:prstGeom prst="rect">
            <a:avLst/>
          </a:prstGeom>
        </p:spPr>
        <p:txBody>
          <a:bodyPr/>
          <a:lstStyle/>
          <a:p>
            <a:pPr algn="just" fontAlgn="auto">
              <a:spcAft>
                <a:spcPts val="600"/>
              </a:spcAft>
              <a:defRPr/>
            </a:pPr>
            <a:endParaRPr lang="fr-FR" sz="2000" dirty="0">
              <a:latin typeface="+mj-lt"/>
              <a:ea typeface="+mj-ea"/>
              <a:cs typeface="+mj-cs"/>
            </a:endParaRPr>
          </a:p>
        </p:txBody>
      </p:sp>
      <p:sp>
        <p:nvSpPr>
          <p:cNvPr id="5" name="Rectangle 9"/>
          <p:cNvSpPr>
            <a:spLocks noChangeArrowheads="1"/>
          </p:cNvSpPr>
          <p:nvPr/>
        </p:nvSpPr>
        <p:spPr bwMode="auto">
          <a:xfrm>
            <a:off x="0" y="541338"/>
            <a:ext cx="468313" cy="130175"/>
          </a:xfrm>
          <a:prstGeom prst="rect">
            <a:avLst/>
          </a:prstGeom>
          <a:solidFill>
            <a:srgbClr val="5BC4B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latin typeface="+mn-lt"/>
              <a:cs typeface="+mn-cs"/>
            </a:endParaRP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0" y="671513"/>
            <a:ext cx="450850" cy="6186487"/>
          </a:xfrm>
          <a:prstGeom prst="rect">
            <a:avLst/>
          </a:prstGeom>
          <a:solidFill>
            <a:srgbClr val="0054A6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latin typeface="+mn-lt"/>
              <a:cs typeface="+mn-cs"/>
            </a:endParaRPr>
          </a:p>
        </p:txBody>
      </p:sp>
      <p:pic>
        <p:nvPicPr>
          <p:cNvPr id="7" name="Picture 14" descr="poisson-oisea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" y="138113"/>
            <a:ext cx="430213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13"/>
          <p:cNvSpPr txBox="1">
            <a:spLocks noChangeArrowheads="1"/>
          </p:cNvSpPr>
          <p:nvPr/>
        </p:nvSpPr>
        <p:spPr bwMode="auto">
          <a:xfrm rot="16200000">
            <a:off x="-2647156" y="3594894"/>
            <a:ext cx="5683250" cy="32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1500" dirty="0">
                <a:solidFill>
                  <a:schemeClr val="bg1"/>
                </a:solidFill>
                <a:latin typeface="Arial Narrow" pitchFamily="34" charset="0"/>
              </a:rPr>
              <a:t>Tour du Valat Science Council  - </a:t>
            </a:r>
            <a:r>
              <a:rPr lang="en-US" sz="1500" dirty="0">
                <a:solidFill>
                  <a:srgbClr val="5BC4BF"/>
                </a:solidFill>
                <a:latin typeface="Arial Narrow" pitchFamily="34" charset="0"/>
              </a:rPr>
              <a:t>28 November 2011</a:t>
            </a:r>
            <a:endParaRPr lang="fr-FR" sz="1500" dirty="0">
              <a:solidFill>
                <a:srgbClr val="5BC4BF"/>
              </a:solidFill>
              <a:latin typeface="Arial Narrow" pitchFamily="34" charset="0"/>
            </a:endParaRPr>
          </a:p>
        </p:txBody>
      </p:sp>
      <p:pic>
        <p:nvPicPr>
          <p:cNvPr id="9" name="Image 7" descr="Prespa Gorica 060910 (11).JPG"/>
          <p:cNvPicPr>
            <a:picLocks noChangeAspect="1"/>
          </p:cNvPicPr>
          <p:nvPr/>
        </p:nvPicPr>
        <p:blipFill>
          <a:blip r:embed="rId3">
            <a:lum bright="-8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60" t="38377" b="53413"/>
          <a:stretch>
            <a:fillRect/>
          </a:stretch>
        </p:blipFill>
        <p:spPr bwMode="auto">
          <a:xfrm>
            <a:off x="460375" y="0"/>
            <a:ext cx="8683625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Image 8" descr="Prespa Gorica 060910 (11).JP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693" b="9299"/>
          <a:stretch>
            <a:fillRect/>
          </a:stretch>
        </p:blipFill>
        <p:spPr bwMode="auto">
          <a:xfrm>
            <a:off x="0" y="0"/>
            <a:ext cx="9144000" cy="452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5"/>
          <p:cNvSpPr txBox="1">
            <a:spLocks noChangeArrowheads="1"/>
          </p:cNvSpPr>
          <p:nvPr userDrawn="1"/>
        </p:nvSpPr>
        <p:spPr>
          <a:xfrm>
            <a:off x="4978400" y="5619750"/>
            <a:ext cx="2503488" cy="914400"/>
          </a:xfrm>
          <a:prstGeom prst="rect">
            <a:avLst/>
          </a:prstGeom>
        </p:spPr>
        <p:txBody>
          <a:bodyPr/>
          <a:lstStyle/>
          <a:p>
            <a:pPr marL="342900" indent="-342900" algn="r" fontAlgn="auto">
              <a:spcBef>
                <a:spcPts val="300"/>
              </a:spcBef>
              <a:spcAft>
                <a:spcPts val="0"/>
              </a:spcAft>
              <a:defRPr/>
            </a:pPr>
            <a:r>
              <a:rPr lang="fr-FR" sz="1200" b="1" dirty="0" err="1">
                <a:solidFill>
                  <a:srgbClr val="0054A6"/>
                </a:solidFill>
                <a:latin typeface="+mj-lt"/>
                <a:cs typeface="+mn-cs"/>
              </a:rPr>
              <a:t>Research</a:t>
            </a:r>
            <a:r>
              <a:rPr lang="fr-FR" sz="1200" b="1" dirty="0">
                <a:solidFill>
                  <a:srgbClr val="0054A6"/>
                </a:solidFill>
                <a:latin typeface="+mj-lt"/>
                <a:cs typeface="+mn-cs"/>
              </a:rPr>
              <a:t> centre</a:t>
            </a:r>
          </a:p>
          <a:p>
            <a:pPr marL="342900" indent="-342900" algn="r" fontAlgn="auto">
              <a:spcBef>
                <a:spcPts val="300"/>
              </a:spcBef>
              <a:spcAft>
                <a:spcPts val="0"/>
              </a:spcAft>
              <a:defRPr/>
            </a:pPr>
            <a:r>
              <a:rPr lang="fr-FR" sz="1200" b="1" dirty="0">
                <a:solidFill>
                  <a:srgbClr val="0054A6"/>
                </a:solidFill>
                <a:latin typeface="+mj-lt"/>
                <a:cs typeface="+mn-cs"/>
              </a:rPr>
              <a:t>for the conservation </a:t>
            </a:r>
          </a:p>
          <a:p>
            <a:pPr marL="342900" indent="-342900" algn="r" fontAlgn="auto">
              <a:spcBef>
                <a:spcPts val="300"/>
              </a:spcBef>
              <a:spcAft>
                <a:spcPts val="0"/>
              </a:spcAft>
              <a:defRPr/>
            </a:pPr>
            <a:r>
              <a:rPr lang="fr-FR" sz="1200" b="1" dirty="0">
                <a:solidFill>
                  <a:srgbClr val="0054A6"/>
                </a:solidFill>
                <a:latin typeface="+mj-lt"/>
                <a:cs typeface="+mn-cs"/>
              </a:rPr>
              <a:t>of </a:t>
            </a:r>
            <a:r>
              <a:rPr lang="fr-FR" sz="1200" b="1" dirty="0" err="1">
                <a:solidFill>
                  <a:srgbClr val="0054A6"/>
                </a:solidFill>
                <a:latin typeface="+mj-lt"/>
                <a:cs typeface="+mn-cs"/>
              </a:rPr>
              <a:t>Mediterranean</a:t>
            </a:r>
            <a:endParaRPr lang="fr-FR" sz="1200" b="1" dirty="0">
              <a:solidFill>
                <a:srgbClr val="0054A6"/>
              </a:solidFill>
              <a:latin typeface="+mj-lt"/>
              <a:cs typeface="+mn-cs"/>
            </a:endParaRPr>
          </a:p>
          <a:p>
            <a:pPr marL="342900" indent="-342900" algn="r" fontAlgn="auto">
              <a:spcBef>
                <a:spcPts val="300"/>
              </a:spcBef>
              <a:spcAft>
                <a:spcPts val="0"/>
              </a:spcAft>
              <a:defRPr/>
            </a:pPr>
            <a:r>
              <a:rPr lang="fr-FR" sz="1200" b="1" dirty="0" err="1">
                <a:solidFill>
                  <a:srgbClr val="0054A6"/>
                </a:solidFill>
                <a:latin typeface="+mj-lt"/>
                <a:cs typeface="+mn-cs"/>
              </a:rPr>
              <a:t>wetlands</a:t>
            </a:r>
            <a:endParaRPr lang="fr-FR" sz="1200" b="1" dirty="0">
              <a:solidFill>
                <a:srgbClr val="0054A6"/>
              </a:solidFill>
              <a:latin typeface="+mj-lt"/>
              <a:cs typeface="+mn-cs"/>
            </a:endParaRPr>
          </a:p>
        </p:txBody>
      </p:sp>
      <p:pic>
        <p:nvPicPr>
          <p:cNvPr id="13" name="Image 3" descr="DSC_1060.jp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33" t="9615" r="12080"/>
          <a:stretch>
            <a:fillRect/>
          </a:stretch>
        </p:blipFill>
        <p:spPr bwMode="auto">
          <a:xfrm>
            <a:off x="0" y="4505325"/>
            <a:ext cx="2916238" cy="235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Rectangle 4"/>
          <p:cNvSpPr>
            <a:spLocks noChangeArrowheads="1"/>
          </p:cNvSpPr>
          <p:nvPr userDrawn="1"/>
        </p:nvSpPr>
        <p:spPr bwMode="auto">
          <a:xfrm>
            <a:off x="0" y="3711575"/>
            <a:ext cx="2916238" cy="822325"/>
          </a:xfrm>
          <a:prstGeom prst="rect">
            <a:avLst/>
          </a:prstGeom>
          <a:solidFill>
            <a:srgbClr val="5BC4B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latin typeface="+mn-lt"/>
              <a:cs typeface="+mn-cs"/>
            </a:endParaRPr>
          </a:p>
        </p:txBody>
      </p:sp>
      <p:pic>
        <p:nvPicPr>
          <p:cNvPr id="16" name="Image 12" descr="TDV300_impressiondpi.jpg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5243513"/>
            <a:ext cx="903288" cy="1279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Rectangle 11"/>
          <p:cNvSpPr txBox="1">
            <a:spLocks noChangeArrowheads="1"/>
          </p:cNvSpPr>
          <p:nvPr userDrawn="1"/>
        </p:nvSpPr>
        <p:spPr>
          <a:xfrm>
            <a:off x="3913632" y="775409"/>
            <a:ext cx="5193792" cy="965607"/>
          </a:xfrm>
          <a:prstGeom prst="rect">
            <a:avLst/>
          </a:prstGeom>
          <a:gradFill>
            <a:gsLst>
              <a:gs pos="54000">
                <a:schemeClr val="tx2">
                  <a:lumMod val="75000"/>
                  <a:alpha val="30000"/>
                </a:schemeClr>
              </a:gs>
              <a:gs pos="100000">
                <a:schemeClr val="tx1">
                  <a:alpha val="0"/>
                </a:schemeClr>
              </a:gs>
            </a:gsLst>
            <a:path path="rect">
              <a:fillToRect l="50000" t="50000" r="50000" b="50000"/>
            </a:path>
          </a:gradFill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fr-FR" sz="4800" dirty="0">
                <a:solidFill>
                  <a:schemeClr val="bg1"/>
                </a:solidFill>
                <a:latin typeface="Tahoma" pitchFamily="34" charset="0"/>
                <a:ea typeface="+mj-ea"/>
                <a:cs typeface="Tahoma" pitchFamily="34" charset="0"/>
              </a:rPr>
              <a:t>TOUR DU VALAT</a:t>
            </a:r>
          </a:p>
        </p:txBody>
      </p:sp>
      <p:sp>
        <p:nvSpPr>
          <p:cNvPr id="11" name="Titre 10"/>
          <p:cNvSpPr>
            <a:spLocks noGrp="1"/>
          </p:cNvSpPr>
          <p:nvPr>
            <p:ph type="title"/>
          </p:nvPr>
        </p:nvSpPr>
        <p:spPr>
          <a:xfrm>
            <a:off x="0" y="3862427"/>
            <a:ext cx="2915816" cy="717800"/>
          </a:xfrm>
          <a:prstGeom prst="rect">
            <a:avLst/>
          </a:prstGeom>
        </p:spPr>
        <p:txBody>
          <a:bodyPr/>
          <a:lstStyle>
            <a:lvl1pPr algn="ctr">
              <a:defRPr sz="1800">
                <a:solidFill>
                  <a:srgbClr val="0054A6"/>
                </a:solidFill>
              </a:defRPr>
            </a:lvl1pPr>
          </a:lstStyle>
          <a:p>
            <a:r>
              <a:rPr lang="fr-FR"/>
              <a:t>Cliquez pour modifier le style du titre</a:t>
            </a:r>
            <a:endParaRPr lang="en-GB" dirty="0"/>
          </a:p>
        </p:txBody>
      </p:sp>
      <p:sp>
        <p:nvSpPr>
          <p:cNvPr id="14" name="Espace réservé du texte 13"/>
          <p:cNvSpPr>
            <a:spLocks noGrp="1"/>
          </p:cNvSpPr>
          <p:nvPr>
            <p:ph type="body" sz="quarter" idx="10"/>
          </p:nvPr>
        </p:nvSpPr>
        <p:spPr>
          <a:xfrm>
            <a:off x="5588812" y="3006687"/>
            <a:ext cx="3248393" cy="936625"/>
          </a:xfrm>
          <a:prstGeom prst="rect">
            <a:avLst/>
          </a:prstGeom>
        </p:spPr>
        <p:txBody>
          <a:bodyPr/>
          <a:lstStyle>
            <a:lvl1pPr algn="r">
              <a:buNone/>
              <a:defRPr sz="20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4401912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/>
          <p:cNvSpPr txBox="1">
            <a:spLocks/>
          </p:cNvSpPr>
          <p:nvPr/>
        </p:nvSpPr>
        <p:spPr>
          <a:xfrm>
            <a:off x="684213" y="1052513"/>
            <a:ext cx="7772400" cy="1470025"/>
          </a:xfrm>
          <a:prstGeom prst="rect">
            <a:avLst/>
          </a:prstGeom>
        </p:spPr>
        <p:txBody>
          <a:bodyPr/>
          <a:lstStyle/>
          <a:p>
            <a:pPr algn="just" fontAlgn="auto">
              <a:spcAft>
                <a:spcPts val="600"/>
              </a:spcAft>
              <a:defRPr/>
            </a:pPr>
            <a:endParaRPr lang="fr-FR" sz="2000" dirty="0">
              <a:latin typeface="+mj-lt"/>
              <a:ea typeface="+mj-ea"/>
              <a:cs typeface="+mj-cs"/>
            </a:endParaRPr>
          </a:p>
        </p:txBody>
      </p:sp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0" y="541338"/>
            <a:ext cx="468313" cy="130175"/>
          </a:xfrm>
          <a:prstGeom prst="rect">
            <a:avLst/>
          </a:prstGeom>
          <a:solidFill>
            <a:srgbClr val="5BC4B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latin typeface="+mn-lt"/>
              <a:cs typeface="+mn-cs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671513"/>
            <a:ext cx="450850" cy="6186487"/>
          </a:xfrm>
          <a:prstGeom prst="rect">
            <a:avLst/>
          </a:prstGeom>
          <a:solidFill>
            <a:srgbClr val="0054A6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latin typeface="+mn-lt"/>
              <a:cs typeface="+mn-cs"/>
            </a:endParaRPr>
          </a:p>
        </p:txBody>
      </p:sp>
      <p:pic>
        <p:nvPicPr>
          <p:cNvPr id="6" name="Picture 14" descr="poisson-oisea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" y="138113"/>
            <a:ext cx="430213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13"/>
          <p:cNvSpPr txBox="1">
            <a:spLocks noChangeArrowheads="1"/>
          </p:cNvSpPr>
          <p:nvPr/>
        </p:nvSpPr>
        <p:spPr bwMode="auto">
          <a:xfrm rot="16200000">
            <a:off x="-2647156" y="3594894"/>
            <a:ext cx="5683250" cy="32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1500" dirty="0">
                <a:solidFill>
                  <a:schemeClr val="bg1"/>
                </a:solidFill>
                <a:latin typeface="Arial Narrow" pitchFamily="34" charset="0"/>
              </a:rPr>
              <a:t>Tour du Valat Science Council  - </a:t>
            </a:r>
            <a:r>
              <a:rPr lang="en-US" sz="1500" dirty="0">
                <a:solidFill>
                  <a:srgbClr val="5BC4BF"/>
                </a:solidFill>
                <a:latin typeface="Arial Narrow" pitchFamily="34" charset="0"/>
              </a:rPr>
              <a:t>28 November 2011</a:t>
            </a:r>
            <a:endParaRPr lang="fr-FR" sz="1500" dirty="0">
              <a:solidFill>
                <a:srgbClr val="5BC4BF"/>
              </a:solidFill>
              <a:latin typeface="Arial Narrow" pitchFamily="34" charset="0"/>
            </a:endParaRPr>
          </a:p>
        </p:txBody>
      </p:sp>
      <p:pic>
        <p:nvPicPr>
          <p:cNvPr id="8" name="Image 7" descr="Prespa Gorica 060910 (11).JPG"/>
          <p:cNvPicPr>
            <a:picLocks noChangeAspect="1"/>
          </p:cNvPicPr>
          <p:nvPr/>
        </p:nvPicPr>
        <p:blipFill>
          <a:blip r:embed="rId3">
            <a:lum bright="-8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60" t="38377" b="53413"/>
          <a:stretch>
            <a:fillRect/>
          </a:stretch>
        </p:blipFill>
        <p:spPr bwMode="auto">
          <a:xfrm>
            <a:off x="460375" y="0"/>
            <a:ext cx="8683625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 descr="P1020705"/>
          <p:cNvPicPr>
            <a:picLocks noChangeAspect="1" noChangeArrowheads="1"/>
          </p:cNvPicPr>
          <p:nvPr userDrawn="1"/>
        </p:nvPicPr>
        <p:blipFill>
          <a:blip r:embed="rId4">
            <a:lum bright="6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73" b="25691"/>
          <a:stretch>
            <a:fillRect/>
          </a:stretch>
        </p:blipFill>
        <p:spPr bwMode="auto">
          <a:xfrm>
            <a:off x="0" y="-7938"/>
            <a:ext cx="9148763" cy="4537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5"/>
          <p:cNvSpPr txBox="1">
            <a:spLocks noChangeArrowheads="1"/>
          </p:cNvSpPr>
          <p:nvPr userDrawn="1"/>
        </p:nvSpPr>
        <p:spPr>
          <a:xfrm>
            <a:off x="4978400" y="5619750"/>
            <a:ext cx="2503488" cy="914400"/>
          </a:xfrm>
          <a:prstGeom prst="rect">
            <a:avLst/>
          </a:prstGeom>
        </p:spPr>
        <p:txBody>
          <a:bodyPr/>
          <a:lstStyle/>
          <a:p>
            <a:pPr marL="342900" indent="-342900" algn="r" fontAlgn="auto">
              <a:spcBef>
                <a:spcPts val="300"/>
              </a:spcBef>
              <a:spcAft>
                <a:spcPts val="0"/>
              </a:spcAft>
              <a:defRPr/>
            </a:pPr>
            <a:r>
              <a:rPr lang="fr-FR" sz="1200" b="1" dirty="0" err="1">
                <a:solidFill>
                  <a:srgbClr val="0054A6"/>
                </a:solidFill>
              </a:rPr>
              <a:t>Research</a:t>
            </a:r>
            <a:r>
              <a:rPr lang="fr-FR" sz="1200" b="1" dirty="0">
                <a:solidFill>
                  <a:srgbClr val="0054A6"/>
                </a:solidFill>
              </a:rPr>
              <a:t> centre</a:t>
            </a:r>
          </a:p>
          <a:p>
            <a:pPr marL="342900" indent="-342900" algn="r" fontAlgn="auto">
              <a:spcBef>
                <a:spcPts val="300"/>
              </a:spcBef>
              <a:spcAft>
                <a:spcPts val="0"/>
              </a:spcAft>
              <a:defRPr/>
            </a:pPr>
            <a:r>
              <a:rPr lang="fr-FR" sz="1200" b="1" dirty="0">
                <a:solidFill>
                  <a:srgbClr val="0054A6"/>
                </a:solidFill>
              </a:rPr>
              <a:t>for the conservation </a:t>
            </a:r>
          </a:p>
          <a:p>
            <a:pPr marL="342900" indent="-342900" algn="r" fontAlgn="auto">
              <a:spcBef>
                <a:spcPts val="300"/>
              </a:spcBef>
              <a:spcAft>
                <a:spcPts val="0"/>
              </a:spcAft>
              <a:defRPr/>
            </a:pPr>
            <a:r>
              <a:rPr lang="fr-FR" sz="1200" b="1" dirty="0">
                <a:solidFill>
                  <a:srgbClr val="0054A6"/>
                </a:solidFill>
              </a:rPr>
              <a:t>of </a:t>
            </a:r>
            <a:r>
              <a:rPr lang="fr-FR" sz="1200" b="1" dirty="0" err="1">
                <a:solidFill>
                  <a:srgbClr val="0054A6"/>
                </a:solidFill>
              </a:rPr>
              <a:t>Mediterranean</a:t>
            </a:r>
            <a:endParaRPr lang="fr-FR" sz="1200" b="1" dirty="0">
              <a:solidFill>
                <a:srgbClr val="0054A6"/>
              </a:solidFill>
            </a:endParaRPr>
          </a:p>
          <a:p>
            <a:pPr marL="342900" indent="-342900" algn="r" fontAlgn="auto">
              <a:spcBef>
                <a:spcPts val="300"/>
              </a:spcBef>
              <a:spcAft>
                <a:spcPts val="0"/>
              </a:spcAft>
              <a:defRPr/>
            </a:pPr>
            <a:r>
              <a:rPr lang="fr-FR" sz="1200" b="1" dirty="0" err="1">
                <a:solidFill>
                  <a:srgbClr val="0054A6"/>
                </a:solidFill>
              </a:rPr>
              <a:t>wetlands</a:t>
            </a:r>
            <a:endParaRPr lang="fr-FR" sz="1200" b="1" dirty="0">
              <a:solidFill>
                <a:srgbClr val="0054A6"/>
              </a:solidFill>
              <a:latin typeface="+mj-lt"/>
              <a:cs typeface="+mn-cs"/>
            </a:endParaRPr>
          </a:p>
        </p:txBody>
      </p:sp>
      <p:sp>
        <p:nvSpPr>
          <p:cNvPr id="12" name="Rectangle 11"/>
          <p:cNvSpPr>
            <a:spLocks noChangeArrowheads="1"/>
          </p:cNvSpPr>
          <p:nvPr userDrawn="1"/>
        </p:nvSpPr>
        <p:spPr bwMode="auto">
          <a:xfrm>
            <a:off x="0" y="3703638"/>
            <a:ext cx="2916238" cy="822325"/>
          </a:xfrm>
          <a:prstGeom prst="rect">
            <a:avLst/>
          </a:prstGeom>
          <a:solidFill>
            <a:srgbClr val="5BC4B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latin typeface="+mn-lt"/>
              <a:cs typeface="+mn-cs"/>
            </a:endParaRPr>
          </a:p>
        </p:txBody>
      </p:sp>
      <p:pic>
        <p:nvPicPr>
          <p:cNvPr id="13" name="Image 11" descr="TDV300_impressiondpi.jpg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5243513"/>
            <a:ext cx="903288" cy="1279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11"/>
          <p:cNvSpPr txBox="1">
            <a:spLocks noChangeArrowheads="1"/>
          </p:cNvSpPr>
          <p:nvPr userDrawn="1"/>
        </p:nvSpPr>
        <p:spPr>
          <a:xfrm>
            <a:off x="2742510" y="430352"/>
            <a:ext cx="5193792" cy="965607"/>
          </a:xfrm>
          <a:prstGeom prst="rect">
            <a:avLst/>
          </a:prstGeom>
          <a:gradFill>
            <a:gsLst>
              <a:gs pos="54000">
                <a:schemeClr val="tx2">
                  <a:lumMod val="75000"/>
                  <a:alpha val="30000"/>
                </a:schemeClr>
              </a:gs>
              <a:gs pos="100000">
                <a:schemeClr val="tx1">
                  <a:alpha val="0"/>
                </a:schemeClr>
              </a:gs>
            </a:gsLst>
            <a:path path="rect">
              <a:fillToRect l="50000" t="50000" r="50000" b="50000"/>
            </a:path>
          </a:gradFill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fr-FR" sz="4800" dirty="0">
                <a:solidFill>
                  <a:schemeClr val="bg1"/>
                </a:solidFill>
                <a:latin typeface="Tahoma" pitchFamily="34" charset="0"/>
                <a:ea typeface="+mj-ea"/>
                <a:cs typeface="Tahoma" pitchFamily="34" charset="0"/>
              </a:rPr>
              <a:t>TOUR DU VALAT</a:t>
            </a:r>
          </a:p>
        </p:txBody>
      </p:sp>
      <p:pic>
        <p:nvPicPr>
          <p:cNvPr id="15" name="Image 13" descr="IMGP1098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28" t="5017" r="4604"/>
          <a:stretch>
            <a:fillRect/>
          </a:stretch>
        </p:blipFill>
        <p:spPr bwMode="auto">
          <a:xfrm>
            <a:off x="0" y="4519613"/>
            <a:ext cx="2925763" cy="2338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itre 10"/>
          <p:cNvSpPr>
            <a:spLocks noGrp="1"/>
          </p:cNvSpPr>
          <p:nvPr>
            <p:ph type="title"/>
          </p:nvPr>
        </p:nvSpPr>
        <p:spPr>
          <a:xfrm>
            <a:off x="0" y="3890513"/>
            <a:ext cx="2915816" cy="689713"/>
          </a:xfrm>
          <a:prstGeom prst="rect">
            <a:avLst/>
          </a:prstGeom>
        </p:spPr>
        <p:txBody>
          <a:bodyPr/>
          <a:lstStyle>
            <a:lvl1pPr algn="ctr">
              <a:defRPr sz="1800">
                <a:solidFill>
                  <a:srgbClr val="0054A6"/>
                </a:solidFill>
              </a:defRPr>
            </a:lvl1pPr>
          </a:lstStyle>
          <a:p>
            <a:r>
              <a:rPr lang="fr-FR"/>
              <a:t>Cliquez pour modifier le style du titre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654391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fr-FR" alt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fr-FR" alt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D3B90B4-61CA-42E4-89FE-AF39B55C5DE9}" type="slidenum">
              <a:rPr lang="fr-FR" altLang="fr-FR"/>
              <a:pPr/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1313445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re. Text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780DD9-35E0-402B-B236-3DC51796D98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880918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re. Texte et 2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4038600" cy="198120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4038600" cy="198120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6D6094-3417-45D3-B883-7139BEE35E9E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146290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/>
          </p:nvPr>
        </p:nvSpPr>
        <p:spPr>
          <a:xfrm>
            <a:off x="457200" y="381000"/>
            <a:ext cx="8229600" cy="571500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BB737F-9C5B-4529-9BDB-49940FF0412F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724159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jpe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re 1"/>
          <p:cNvSpPr txBox="1">
            <a:spLocks/>
          </p:cNvSpPr>
          <p:nvPr/>
        </p:nvSpPr>
        <p:spPr>
          <a:xfrm>
            <a:off x="684213" y="1052513"/>
            <a:ext cx="7772400" cy="1470025"/>
          </a:xfrm>
          <a:prstGeom prst="rect">
            <a:avLst/>
          </a:prstGeom>
        </p:spPr>
        <p:txBody>
          <a:bodyPr/>
          <a:lstStyle/>
          <a:p>
            <a:pPr algn="just" fontAlgn="auto">
              <a:spcAft>
                <a:spcPts val="600"/>
              </a:spcAft>
              <a:defRPr/>
            </a:pPr>
            <a:endParaRPr lang="fr-FR" sz="2000" dirty="0">
              <a:latin typeface="+mj-lt"/>
              <a:ea typeface="+mj-ea"/>
              <a:cs typeface="+mj-cs"/>
            </a:endParaRPr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0" y="541338"/>
            <a:ext cx="468313" cy="130175"/>
          </a:xfrm>
          <a:prstGeom prst="rect">
            <a:avLst/>
          </a:prstGeom>
          <a:solidFill>
            <a:srgbClr val="5BC4B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latin typeface="+mn-lt"/>
              <a:cs typeface="+mn-cs"/>
            </a:endParaRPr>
          </a:p>
        </p:txBody>
      </p:sp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0" y="671513"/>
            <a:ext cx="450850" cy="6186487"/>
          </a:xfrm>
          <a:prstGeom prst="rect">
            <a:avLst/>
          </a:prstGeom>
          <a:solidFill>
            <a:srgbClr val="0054A6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latin typeface="+mn-lt"/>
              <a:cs typeface="+mn-cs"/>
            </a:endParaRPr>
          </a:p>
        </p:txBody>
      </p:sp>
      <p:pic>
        <p:nvPicPr>
          <p:cNvPr id="1029" name="Picture 14" descr="poisson-oiseau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" y="138113"/>
            <a:ext cx="430213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Text Box 13"/>
          <p:cNvSpPr txBox="1">
            <a:spLocks noChangeArrowheads="1"/>
          </p:cNvSpPr>
          <p:nvPr/>
        </p:nvSpPr>
        <p:spPr bwMode="auto">
          <a:xfrm rot="16200000">
            <a:off x="-2647156" y="3594894"/>
            <a:ext cx="5683250" cy="32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fr-FR" altLang="fr-FR" sz="1500">
              <a:solidFill>
                <a:srgbClr val="5BC4BF"/>
              </a:solidFill>
              <a:latin typeface="Arial Narrow" pitchFamily="34" charset="0"/>
            </a:endParaRPr>
          </a:p>
        </p:txBody>
      </p:sp>
      <p:pic>
        <p:nvPicPr>
          <p:cNvPr id="1031" name="Image 7" descr="Prespa Gorica 060910 (11).JPG"/>
          <p:cNvPicPr>
            <a:picLocks noChangeAspect="1"/>
          </p:cNvPicPr>
          <p:nvPr/>
        </p:nvPicPr>
        <p:blipFill>
          <a:blip r:embed="rId11">
            <a:lum bright="-8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60" t="38377" b="53413"/>
          <a:stretch>
            <a:fillRect/>
          </a:stretch>
        </p:blipFill>
        <p:spPr bwMode="auto">
          <a:xfrm>
            <a:off x="460375" y="0"/>
            <a:ext cx="8683625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4" r:id="rId1"/>
    <p:sldLayoutId id="2147483775" r:id="rId2"/>
    <p:sldLayoutId id="2147483776" r:id="rId3"/>
    <p:sldLayoutId id="2147483777" r:id="rId4"/>
    <p:sldLayoutId id="2147483778" r:id="rId5"/>
    <p:sldLayoutId id="2147483782" r:id="rId6"/>
    <p:sldLayoutId id="2147483783" r:id="rId7"/>
    <p:sldLayoutId id="2147483785" r:id="rId8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5.emf"/><Relationship Id="rId4" Type="http://schemas.openxmlformats.org/officeDocument/2006/relationships/image" Target="../media/image34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wm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7.jpeg"/><Relationship Id="rId11" Type="http://schemas.openxmlformats.org/officeDocument/2006/relationships/image" Target="../media/image22.png"/><Relationship Id="rId5" Type="http://schemas.openxmlformats.org/officeDocument/2006/relationships/image" Target="../media/image16.png"/><Relationship Id="rId10" Type="http://schemas.openxmlformats.org/officeDocument/2006/relationships/image" Target="../media/image21.jpeg"/><Relationship Id="rId4" Type="http://schemas.openxmlformats.org/officeDocument/2006/relationships/image" Target="../media/image15.jpeg"/><Relationship Id="rId9" Type="http://schemas.openxmlformats.org/officeDocument/2006/relationships/image" Target="../media/image2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Relationship Id="rId6" Type="http://schemas.openxmlformats.org/officeDocument/2006/relationships/chart" Target="../charts/chart2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re 1"/>
          <p:cNvSpPr>
            <a:spLocks noGrp="1"/>
          </p:cNvSpPr>
          <p:nvPr>
            <p:ph type="title"/>
          </p:nvPr>
        </p:nvSpPr>
        <p:spPr bwMode="auto">
          <a:xfrm>
            <a:off x="0" y="3978131"/>
            <a:ext cx="2916238" cy="4095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ar-DZ" altLang="fr-FR" sz="1600" dirty="0"/>
              <a:t>10 يونيو 2024</a:t>
            </a:r>
            <a:endParaRPr lang="en-GB" altLang="fr-FR" sz="1600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quarter" idx="10"/>
          </p:nvPr>
        </p:nvSpPr>
        <p:spPr>
          <a:xfrm>
            <a:off x="3044276" y="2920856"/>
            <a:ext cx="5200650" cy="1057275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rtl="1" eaLnBrk="1" hangingPunct="1"/>
            <a:r>
              <a:rPr lang="ar-DZ" altLang="fr-FR" sz="2800" b="1" dirty="0"/>
              <a:t>بعض مراصد الأراضي الرطبة ذات المستقبلات المختلفة </a:t>
            </a:r>
            <a:endParaRPr lang="en-GB" altLang="fr-FR" b="1" dirty="0"/>
          </a:p>
          <a:p>
            <a:pPr eaLnBrk="1" hangingPunct="1"/>
            <a:endParaRPr lang="en-GB" altLang="fr-FR" b="1" dirty="0"/>
          </a:p>
          <a:p>
            <a:pPr eaLnBrk="1" hangingPunct="1"/>
            <a:endParaRPr lang="en-GB" altLang="fr-FR" b="1" dirty="0"/>
          </a:p>
        </p:txBody>
      </p:sp>
      <p:pic>
        <p:nvPicPr>
          <p:cNvPr id="6" name="Image 5" descr="C:\Users\AAN\AppData\Local\Microsoft\Windows\Temporary Internet Files\Content.Outlook\M3B0HPXY\logo_ltv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8980" y="5085251"/>
            <a:ext cx="1631892" cy="1611111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Image 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4853" y="5616486"/>
            <a:ext cx="1319530" cy="548640"/>
          </a:xfrm>
          <a:prstGeom prst="rect">
            <a:avLst/>
          </a:prstGeom>
        </p:spPr>
      </p:pic>
      <p:pic>
        <p:nvPicPr>
          <p:cNvPr id="8" name="Image 7" descr="FFEM-logo"/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99345" y="6165126"/>
            <a:ext cx="2181860" cy="488315"/>
          </a:xfrm>
          <a:prstGeom prst="rect">
            <a:avLst/>
          </a:prstGeom>
          <a:noFill/>
          <a:ln>
            <a:noFill/>
          </a:ln>
        </p:spPr>
      </p:pic>
      <p:pic>
        <p:nvPicPr>
          <p:cNvPr id="259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4617" y="4495800"/>
            <a:ext cx="635317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1"/>
          <p:cNvSpPr txBox="1">
            <a:spLocks/>
          </p:cNvSpPr>
          <p:nvPr/>
        </p:nvSpPr>
        <p:spPr>
          <a:xfrm>
            <a:off x="962025" y="971384"/>
            <a:ext cx="7581611" cy="5669561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r" rtl="1">
              <a:buSzPct val="85000"/>
              <a:buNone/>
            </a:pPr>
            <a:r>
              <a:rPr lang="ar-DZ" altLang="fr-FR" sz="2000" i="1" dirty="0">
                <a:latin typeface="+mj-lt"/>
              </a:rPr>
              <a:t>”إن مرصد </a:t>
            </a:r>
            <a:r>
              <a:rPr lang="ar-DZ" altLang="fr-FR" sz="2000" i="1" dirty="0" err="1">
                <a:latin typeface="+mj-lt"/>
              </a:rPr>
              <a:t>كامارغ</a:t>
            </a:r>
            <a:r>
              <a:rPr lang="ar-DZ" altLang="fr-FR" sz="2000" i="1" dirty="0">
                <a:latin typeface="+mj-lt"/>
              </a:rPr>
              <a:t>... هو مثال مثالي للعمل الجماعي الذي تبتلعه آثار نظامه الخاص</a:t>
            </a:r>
            <a:r>
              <a:rPr lang="ar-DZ" altLang="fr-FR" sz="2000" i="1" dirty="0" smtClean="0">
                <a:latin typeface="+mj-lt"/>
              </a:rPr>
              <a:t>“</a:t>
            </a:r>
            <a:endParaRPr lang="fr-FR" altLang="fr-FR" sz="2000" i="1" dirty="0" smtClean="0">
              <a:latin typeface="+mj-lt"/>
            </a:endParaRPr>
          </a:p>
          <a:p>
            <a:pPr marL="0" lvl="1" indent="0" algn="r" rtl="1">
              <a:buSzPct val="85000"/>
              <a:buNone/>
            </a:pPr>
            <a:endParaRPr lang="fr-FR" altLang="fr-FR" sz="2000" dirty="0">
              <a:solidFill>
                <a:srgbClr val="000000"/>
              </a:solidFill>
              <a:latin typeface="+mj-lt"/>
            </a:endParaRPr>
          </a:p>
          <a:p>
            <a:pPr marL="0" lvl="1" indent="0" algn="r" rtl="1">
              <a:buSzPct val="85000"/>
              <a:buNone/>
            </a:pPr>
            <a:r>
              <a:rPr lang="ar-DZ" altLang="fr-FR" sz="2000" i="1" dirty="0">
                <a:latin typeface="+mj-lt"/>
              </a:rPr>
              <a:t>”إن غياب التفويض السياسي له تأثيران على الأقل</a:t>
            </a:r>
            <a:r>
              <a:rPr lang="ar-DZ" altLang="fr-FR" sz="2000" i="1" dirty="0" smtClean="0">
                <a:latin typeface="+mj-lt"/>
              </a:rPr>
              <a:t>:</a:t>
            </a:r>
            <a:endParaRPr lang="fr-FR" altLang="fr-FR" sz="2000" i="1" dirty="0" smtClean="0">
              <a:latin typeface="+mj-lt"/>
            </a:endParaRPr>
          </a:p>
          <a:p>
            <a:pPr marL="342900" lvl="1" indent="-342900" algn="r" rtl="1">
              <a:buSzPct val="85000"/>
              <a:buFont typeface="Wingdings" panose="05000000000000000000" pitchFamily="2" charset="2"/>
              <a:buChar char="v"/>
            </a:pPr>
            <a:r>
              <a:rPr lang="ar-DZ" altLang="fr-FR" sz="2000" i="1" dirty="0" smtClean="0">
                <a:latin typeface="+mj-lt"/>
              </a:rPr>
              <a:t> </a:t>
            </a:r>
            <a:r>
              <a:rPr lang="ar-DZ" altLang="fr-FR" sz="2000" i="1" dirty="0">
                <a:latin typeface="+mj-lt"/>
              </a:rPr>
              <a:t>اختزال مرصد </a:t>
            </a:r>
            <a:r>
              <a:rPr lang="ar-DZ" altLang="fr-FR" sz="2000" i="1" dirty="0" err="1">
                <a:latin typeface="+mj-lt"/>
              </a:rPr>
              <a:t>كامارغ</a:t>
            </a:r>
            <a:r>
              <a:rPr lang="ar-DZ" altLang="fr-FR" sz="2000" i="1" dirty="0">
                <a:latin typeface="+mj-lt"/>
              </a:rPr>
              <a:t> إلى مكانة متدنية على أساس تطوعي، حيث يتم التشكيك باستمرار في الأهداف التي يجب متابعتها من قبل </a:t>
            </a:r>
            <a:r>
              <a:rPr lang="ar-DZ" altLang="fr-FR" sz="2000" i="1" dirty="0" smtClean="0">
                <a:latin typeface="+mj-lt"/>
              </a:rPr>
              <a:t>الشركاء</a:t>
            </a:r>
            <a:endParaRPr lang="fr-FR" altLang="fr-FR" sz="2000" i="1" dirty="0" smtClean="0">
              <a:latin typeface="+mj-lt"/>
            </a:endParaRPr>
          </a:p>
          <a:p>
            <a:pPr marL="342900" lvl="1" indent="-342900" algn="r" rtl="1">
              <a:buSzPct val="85000"/>
              <a:buFont typeface="Wingdings" panose="05000000000000000000" pitchFamily="2" charset="2"/>
              <a:buChar char="v"/>
            </a:pPr>
            <a:r>
              <a:rPr lang="ar-DZ" altLang="fr-FR" sz="2000" i="1" dirty="0" smtClean="0">
                <a:latin typeface="+mj-lt"/>
              </a:rPr>
              <a:t>يتحول </a:t>
            </a:r>
            <a:r>
              <a:rPr lang="ar-DZ" altLang="fr-FR" sz="2000" i="1" dirty="0">
                <a:latin typeface="+mj-lt"/>
              </a:rPr>
              <a:t>النظام إلى ساحة تجري فيها الألاعيب السياسية والاستراتيجية بين هذه المنظمات الناشطة في نفس المنطقة (</a:t>
            </a:r>
            <a:r>
              <a:rPr lang="ar-DZ" altLang="fr-FR" sz="2000" i="1" dirty="0" err="1">
                <a:latin typeface="+mj-lt"/>
              </a:rPr>
              <a:t>كامارغ</a:t>
            </a:r>
            <a:r>
              <a:rPr lang="ar-DZ" altLang="fr-FR" sz="2000" i="1" dirty="0">
                <a:latin typeface="+mj-lt"/>
              </a:rPr>
              <a:t>)، مما يجعل من المستحيل تعيين منسق شرعي ويعيق أي مبادرة</a:t>
            </a:r>
            <a:r>
              <a:rPr lang="ar-DZ" altLang="fr-FR" sz="2000" i="1" dirty="0" smtClean="0">
                <a:latin typeface="+mj-lt"/>
              </a:rPr>
              <a:t>...“</a:t>
            </a:r>
            <a:endParaRPr lang="fr-FR" altLang="fr-FR" sz="2000" i="1" dirty="0" smtClean="0">
              <a:latin typeface="+mj-lt"/>
            </a:endParaRPr>
          </a:p>
          <a:p>
            <a:pPr marL="342900" lvl="1" indent="-342900" algn="r" rtl="1">
              <a:buSzPct val="85000"/>
              <a:buFont typeface="Wingdings" panose="05000000000000000000" pitchFamily="2" charset="2"/>
              <a:buChar char="v"/>
            </a:pPr>
            <a:endParaRPr lang="fr-FR" altLang="fr-FR" sz="2000" i="1" dirty="0">
              <a:latin typeface="+mj-lt"/>
            </a:endParaRPr>
          </a:p>
          <a:p>
            <a:pPr marL="342900" lvl="1" indent="-342900" algn="r" rtl="1">
              <a:buSzPct val="85000"/>
              <a:buFont typeface="Wingdings" panose="05000000000000000000" pitchFamily="2" charset="2"/>
              <a:buChar char="v"/>
            </a:pPr>
            <a:r>
              <a:rPr lang="ar-DZ" altLang="fr-FR" sz="2000" i="1" dirty="0" smtClean="0">
                <a:latin typeface="+mj-lt"/>
              </a:rPr>
              <a:t>”... </a:t>
            </a:r>
            <a:r>
              <a:rPr lang="ar-DZ" altLang="fr-FR" sz="2000" i="1" dirty="0">
                <a:latin typeface="+mj-lt"/>
              </a:rPr>
              <a:t>تاركين المرصد بدون هدف وبدون وسائل، تاركين إياه في معاناة بطيئة ستستمر قرابة 10 سنوات. “ </a:t>
            </a:r>
            <a:endParaRPr lang="fr-FR" altLang="fr-FR" sz="2000" i="1" dirty="0" smtClean="0">
              <a:latin typeface="+mj-lt"/>
            </a:endParaRPr>
          </a:p>
          <a:p>
            <a:pPr marL="342900" lvl="1" indent="-342900" algn="r" rtl="1">
              <a:buSzPct val="85000"/>
              <a:buFont typeface="Wingdings" panose="05000000000000000000" pitchFamily="2" charset="2"/>
              <a:buChar char="v"/>
            </a:pPr>
            <a:endParaRPr lang="en-US" altLang="fr-FR" sz="2000" i="1" dirty="0">
              <a:latin typeface="+mj-lt"/>
              <a:cs typeface="Times New Roman" pitchFamily="18" charset="0"/>
            </a:endParaRPr>
          </a:p>
          <a:p>
            <a:pPr marL="0" lvl="1" indent="0" algn="r" rtl="1">
              <a:buSzPct val="85000"/>
              <a:buNone/>
            </a:pPr>
            <a:r>
              <a:rPr lang="ar-DZ" altLang="fr-FR" sz="1800" b="1" i="1" dirty="0">
                <a:latin typeface="+mj-lt"/>
              </a:rPr>
              <a:t>أطروحة دكتوراه من فاني جيليه، معهد </a:t>
            </a:r>
            <a:r>
              <a:rPr lang="ar-DZ" altLang="fr-FR" sz="1800" b="1" i="1" dirty="0" err="1">
                <a:latin typeface="+mj-lt"/>
              </a:rPr>
              <a:t>أغروباريس</a:t>
            </a:r>
            <a:r>
              <a:rPr lang="ar-DZ" altLang="fr-FR" sz="1800" b="1" i="1" dirty="0">
                <a:latin typeface="+mj-lt"/>
              </a:rPr>
              <a:t> للتكنولوجيا الزراعية، 2011</a:t>
            </a:r>
            <a:endParaRPr lang="fr-FR" altLang="fr-FR" sz="2000" dirty="0">
              <a:solidFill>
                <a:schemeClr val="accent1">
                  <a:lumMod val="75000"/>
                </a:schemeClr>
              </a:solidFill>
              <a:latin typeface="+mj-lt"/>
            </a:endParaRPr>
          </a:p>
          <a:p>
            <a:pPr marL="358775" lvl="1" indent="-358775">
              <a:buSzPct val="85000"/>
              <a:buFontTx/>
              <a:buBlip>
                <a:blip r:embed="rId2"/>
              </a:buBlip>
            </a:pPr>
            <a:endParaRPr lang="en-US" altLang="fr-FR" sz="2000" dirty="0">
              <a:latin typeface="+mj-lt"/>
            </a:endParaRPr>
          </a:p>
        </p:txBody>
      </p:sp>
      <p:sp>
        <p:nvSpPr>
          <p:cNvPr id="5" name="Titre 2"/>
          <p:cNvSpPr txBox="1">
            <a:spLocks/>
          </p:cNvSpPr>
          <p:nvPr/>
        </p:nvSpPr>
        <p:spPr bwMode="auto">
          <a:xfrm>
            <a:off x="755650" y="115888"/>
            <a:ext cx="8229600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r>
              <a:rPr lang="ar-DZ" altLang="fr-FR" sz="2000" b="1" dirty="0">
                <a:solidFill>
                  <a:schemeClr val="bg1"/>
                </a:solidFill>
              </a:rPr>
              <a:t>كلمات أخيرة...</a:t>
            </a:r>
            <a:endParaRPr lang="en-GB" altLang="fr-FR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59091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55B53B8E-83AD-08EB-5962-BCECAC00AE1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79368" y="862450"/>
            <a:ext cx="8005882" cy="5475287"/>
          </a:xfrm>
        </p:spPr>
      </p:pic>
      <p:sp>
        <p:nvSpPr>
          <p:cNvPr id="6" name="Titre 2">
            <a:extLst>
              <a:ext uri="{FF2B5EF4-FFF2-40B4-BE49-F238E27FC236}">
                <a16:creationId xmlns:a16="http://schemas.microsoft.com/office/drawing/2014/main" id="{EEB3278A-7BF3-69A3-9A2A-8B0FB2CF08A7}"/>
              </a:ext>
            </a:extLst>
          </p:cNvPr>
          <p:cNvSpPr txBox="1">
            <a:spLocks/>
          </p:cNvSpPr>
          <p:nvPr/>
        </p:nvSpPr>
        <p:spPr bwMode="auto">
          <a:xfrm>
            <a:off x="755650" y="115888"/>
            <a:ext cx="8229600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r>
              <a:rPr lang="ar-DZ" altLang="fr-FR" sz="2400" b="1" dirty="0">
                <a:solidFill>
                  <a:schemeClr val="bg1"/>
                </a:solidFill>
              </a:rPr>
              <a:t>2.   مرصد فعال محلي للأراضي الرطبة مرصد للأراضي الرطبة</a:t>
            </a:r>
            <a:endParaRPr lang="en-GB" altLang="fr-FR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33037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18454" y="1059124"/>
            <a:ext cx="8566796" cy="504826"/>
          </a:xfrm>
        </p:spPr>
        <p:txBody>
          <a:bodyPr/>
          <a:lstStyle/>
          <a:p>
            <a:pPr marL="0" indent="0" algn="ctr">
              <a:buNone/>
            </a:pPr>
            <a:r>
              <a:rPr lang="ar-DZ" sz="2400" b="1" i="1" dirty="0">
                <a:solidFill>
                  <a:srgbClr val="227B84"/>
                </a:solidFill>
                <a:latin typeface="Maiandra GD" panose="020E0502030308020204" pitchFamily="34" charset="0"/>
              </a:rPr>
              <a:t>برنامج مراقبة بحيرة </a:t>
            </a:r>
            <a:r>
              <a:rPr lang="ar-DZ" sz="2400" b="1" i="1" dirty="0" err="1" smtClean="0">
                <a:solidFill>
                  <a:srgbClr val="227B84"/>
                </a:solidFill>
                <a:latin typeface="Maiandra GD" panose="020E0502030308020204" pitchFamily="34" charset="0"/>
              </a:rPr>
              <a:t>إيشكول</a:t>
            </a:r>
            <a:r>
              <a:rPr lang="ar-DZ" sz="2400" b="1" i="1" dirty="0">
                <a:solidFill>
                  <a:srgbClr val="227B84"/>
                </a:solidFill>
                <a:latin typeface="Maiandra GD" panose="020E0502030308020204" pitchFamily="34" charset="0"/>
              </a:rPr>
              <a:t>، 2002 - 2014 (وحاليًا؟)</a:t>
            </a:r>
            <a:endParaRPr lang="fr-FR" sz="2400" b="1" i="1" dirty="0">
              <a:solidFill>
                <a:srgbClr val="227B84"/>
              </a:solidFill>
              <a:latin typeface="Maiandra GD" panose="020E0502030308020204" pitchFamily="34" charset="0"/>
            </a:endParaRPr>
          </a:p>
        </p:txBody>
      </p:sp>
      <p:sp>
        <p:nvSpPr>
          <p:cNvPr id="4" name="Titre 2"/>
          <p:cNvSpPr txBox="1">
            <a:spLocks/>
          </p:cNvSpPr>
          <p:nvPr/>
        </p:nvSpPr>
        <p:spPr bwMode="auto">
          <a:xfrm>
            <a:off x="755650" y="115888"/>
            <a:ext cx="8229600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r>
              <a:rPr lang="ar-DZ" altLang="fr-FR" sz="2400" b="1" dirty="0">
                <a:solidFill>
                  <a:schemeClr val="bg1"/>
                </a:solidFill>
              </a:rPr>
              <a:t>مرصد فعال للأراضي الرطبة ... ولكن لا يسمى كذلك</a:t>
            </a:r>
            <a:endParaRPr lang="en-GB" altLang="fr-FR" sz="2400" b="1" dirty="0">
              <a:solidFill>
                <a:schemeClr val="bg1"/>
              </a:solidFill>
            </a:endParaRPr>
          </a:p>
        </p:txBody>
      </p:sp>
      <p:pic>
        <p:nvPicPr>
          <p:cNvPr id="259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4549" y="2143745"/>
            <a:ext cx="3115098" cy="444067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7" name="Picture 3" descr="4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69647" y="2582156"/>
            <a:ext cx="5140018" cy="3292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FAA916D6-FE57-82AC-D895-2B0877EFAF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60871" y="2143744"/>
            <a:ext cx="3247700" cy="4425889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9960290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914" name="Rectangle 2"/>
          <p:cNvSpPr>
            <a:spLocks noGrp="1" noChangeArrowheads="1"/>
          </p:cNvSpPr>
          <p:nvPr>
            <p:ph type="title"/>
          </p:nvPr>
        </p:nvSpPr>
        <p:spPr>
          <a:xfrm>
            <a:off x="817240" y="188216"/>
            <a:ext cx="8229600" cy="216596"/>
          </a:xfrm>
        </p:spPr>
        <p:txBody>
          <a:bodyPr/>
          <a:lstStyle/>
          <a:p>
            <a:pPr algn="r" eaLnBrk="1" hangingPunct="1">
              <a:defRPr/>
            </a:pPr>
            <a:r>
              <a:rPr lang="ar-DZ" sz="3200" b="1" dirty="0">
                <a:solidFill>
                  <a:schemeClr val="bg1">
                    <a:lumMod val="95000"/>
                  </a:schemeClr>
                </a:solidFill>
              </a:rPr>
              <a:t>بحيرة </a:t>
            </a:r>
            <a:r>
              <a:rPr lang="ar-DZ" sz="3200" b="1" dirty="0" err="1" smtClean="0">
                <a:solidFill>
                  <a:schemeClr val="bg1">
                    <a:lumMod val="95000"/>
                  </a:schemeClr>
                </a:solidFill>
              </a:rPr>
              <a:t>إشكول</a:t>
            </a:r>
            <a:r>
              <a:rPr lang="ar-DZ" sz="3200" b="1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ar-DZ" sz="3200" b="1" dirty="0">
                <a:solidFill>
                  <a:schemeClr val="bg1">
                    <a:lumMod val="95000"/>
                  </a:schemeClr>
                </a:solidFill>
              </a:rPr>
              <a:t>(تونس) : 1970-80</a:t>
            </a:r>
            <a:r>
              <a:rPr lang="ar-DZ" sz="3200" b="1" dirty="0" smtClean="0">
                <a:solidFill>
                  <a:schemeClr val="bg1">
                    <a:lumMod val="95000"/>
                  </a:schemeClr>
                </a:solidFill>
              </a:rPr>
              <a:t>'</a:t>
            </a:r>
            <a:endParaRPr lang="fr-FR" sz="3200" i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9491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968283" y="3874726"/>
            <a:ext cx="6078557" cy="2478282"/>
          </a:xfrm>
        </p:spPr>
        <p:txBody>
          <a:bodyPr/>
          <a:lstStyle/>
          <a:p>
            <a:pPr algn="r" rtl="1" eaLnBrk="1" hangingPunct="1">
              <a:lnSpc>
                <a:spcPct val="80000"/>
              </a:lnSpc>
              <a:buFontTx/>
              <a:buChar char="-"/>
              <a:defRPr/>
            </a:pPr>
            <a:r>
              <a:rPr lang="ar-DZ" sz="2400" b="1" dirty="0" smtClean="0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  <a:cs typeface="Arial" panose="020B0604020202020204" pitchFamily="34" charset="0"/>
              </a:rPr>
              <a:t>حتى </a:t>
            </a:r>
            <a:r>
              <a:rPr lang="ar-DZ" sz="2400" b="1" dirty="0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  <a:cs typeface="Arial" panose="020B0604020202020204" pitchFamily="34" charset="0"/>
              </a:rPr>
              <a:t>الثمانينيات: واحدة من أهم الأراضي الرطبة في المغرب </a:t>
            </a:r>
            <a:r>
              <a:rPr lang="ar-DZ" sz="2400" b="1" dirty="0" smtClean="0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  <a:cs typeface="Arial" panose="020B0604020202020204" pitchFamily="34" charset="0"/>
              </a:rPr>
              <a:t>العربي</a:t>
            </a:r>
            <a:endParaRPr lang="fr-FR" sz="2400" b="1" dirty="0" smtClean="0">
              <a:solidFill>
                <a:schemeClr val="accent1">
                  <a:lumMod val="75000"/>
                </a:schemeClr>
              </a:solidFill>
              <a:latin typeface="Maiandra GD" panose="020E0502030308020204" pitchFamily="34" charset="0"/>
              <a:cs typeface="Arial" panose="020B0604020202020204" pitchFamily="34" charset="0"/>
            </a:endParaRPr>
          </a:p>
          <a:p>
            <a:pPr algn="r" rtl="1" eaLnBrk="1" hangingPunct="1">
              <a:lnSpc>
                <a:spcPct val="80000"/>
              </a:lnSpc>
              <a:buFontTx/>
              <a:buChar char="-"/>
              <a:defRPr/>
            </a:pPr>
            <a:endParaRPr lang="fr-FR" sz="2400" b="1" dirty="0" smtClean="0">
              <a:solidFill>
                <a:schemeClr val="accent1">
                  <a:lumMod val="75000"/>
                </a:schemeClr>
              </a:solidFill>
              <a:latin typeface="Maiandra GD" panose="020E0502030308020204" pitchFamily="34" charset="0"/>
              <a:cs typeface="Arial" panose="020B0604020202020204" pitchFamily="34" charset="0"/>
            </a:endParaRPr>
          </a:p>
          <a:p>
            <a:pPr marL="0" indent="0" algn="r" rtl="1" eaLnBrk="1" hangingPunct="1">
              <a:lnSpc>
                <a:spcPct val="80000"/>
              </a:lnSpc>
              <a:buNone/>
              <a:defRPr/>
            </a:pPr>
            <a:r>
              <a:rPr lang="ar-DZ" sz="2400" b="1" dirty="0" smtClean="0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  <a:cs typeface="Arial" panose="020B0604020202020204" pitchFamily="34" charset="0"/>
              </a:rPr>
              <a:t>- 1980-90 </a:t>
            </a:r>
            <a:r>
              <a:rPr lang="ar-DZ" sz="2400" b="1" dirty="0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  <a:cs typeface="Arial" panose="020B0604020202020204" pitchFamily="34" charset="0"/>
              </a:rPr>
              <a:t>: بناء السدود في مستجمع المياه + سلسلة من موجات الجفاف الشديد</a:t>
            </a:r>
            <a:endParaRPr lang="fr-FR" sz="2400" b="1" u="sng" dirty="0">
              <a:solidFill>
                <a:schemeClr val="accent1">
                  <a:lumMod val="75000"/>
                </a:schemeClr>
              </a:solidFill>
              <a:latin typeface="Maiandra GD" panose="020E0502030308020204" pitchFamily="34" charset="0"/>
              <a:cs typeface="Arial" panose="020B0604020202020204" pitchFamily="34" charset="0"/>
            </a:endParaRPr>
          </a:p>
        </p:txBody>
      </p:sp>
      <p:pic>
        <p:nvPicPr>
          <p:cNvPr id="100356" name="Picture 4" descr="4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003800" y="4292600"/>
            <a:ext cx="4140200" cy="2652713"/>
          </a:xfrm>
          <a:noFill/>
        </p:spPr>
      </p:pic>
      <p:pic>
        <p:nvPicPr>
          <p:cNvPr id="2" name="Picture 4">
            <a:extLst>
              <a:ext uri="{FF2B5EF4-FFF2-40B4-BE49-F238E27FC236}">
                <a16:creationId xmlns:a16="http://schemas.microsoft.com/office/drawing/2014/main" id="{BDC6F49E-DED9-48B5-0673-DD5EC6EC8E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972343" y="4038089"/>
            <a:ext cx="7199312" cy="1935162"/>
          </a:xfrm>
          <a:noFill/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AD073FA2-7AD1-095F-4180-61BAFF2992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8450" y="2932221"/>
            <a:ext cx="2268538" cy="196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>
            <a:extLst>
              <a:ext uri="{FF2B5EF4-FFF2-40B4-BE49-F238E27FC236}">
                <a16:creationId xmlns:a16="http://schemas.microsoft.com/office/drawing/2014/main" id="{4FE8EF3E-E10B-BCBA-F0E2-C514A9CA19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1944688" y="4442438"/>
            <a:ext cx="7199312" cy="1935162"/>
          </a:xfrm>
          <a:noFill/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A9AA84A5-E52B-DCDD-3349-DC8658D69F3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8450" y="685036"/>
            <a:ext cx="8675550" cy="2337776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914" name="Rectangle 2"/>
          <p:cNvSpPr>
            <a:spLocks noGrp="1" noChangeArrowheads="1"/>
          </p:cNvSpPr>
          <p:nvPr>
            <p:ph type="title"/>
          </p:nvPr>
        </p:nvSpPr>
        <p:spPr>
          <a:xfrm>
            <a:off x="817240" y="188216"/>
            <a:ext cx="8229600" cy="216596"/>
          </a:xfrm>
        </p:spPr>
        <p:txBody>
          <a:bodyPr/>
          <a:lstStyle/>
          <a:p>
            <a:pPr algn="r" eaLnBrk="1" hangingPunct="1">
              <a:defRPr/>
            </a:pPr>
            <a:r>
              <a:rPr lang="ar-DZ" sz="3200" b="1" dirty="0">
                <a:solidFill>
                  <a:schemeClr val="bg1">
                    <a:lumMod val="95000"/>
                  </a:schemeClr>
                </a:solidFill>
              </a:rPr>
              <a:t>بحيرة </a:t>
            </a:r>
            <a:r>
              <a:rPr lang="ar-DZ" sz="3200" b="1" dirty="0" err="1">
                <a:solidFill>
                  <a:schemeClr val="bg1">
                    <a:lumMod val="95000"/>
                  </a:schemeClr>
                </a:solidFill>
              </a:rPr>
              <a:t>إيشكول</a:t>
            </a:r>
            <a:r>
              <a:rPr lang="ar-DZ" sz="3200" b="1" dirty="0">
                <a:solidFill>
                  <a:schemeClr val="bg1">
                    <a:lumMod val="95000"/>
                  </a:schemeClr>
                </a:solidFill>
              </a:rPr>
              <a:t> (تونس) : 1994</a:t>
            </a:r>
            <a:endParaRPr lang="fr-FR" sz="3200" i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9491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76405" y="6198678"/>
            <a:ext cx="8370435" cy="583272"/>
          </a:xfrm>
        </p:spPr>
        <p:txBody>
          <a:bodyPr/>
          <a:lstStyle/>
          <a:p>
            <a:pPr marL="0" indent="0" algn="r" rtl="1" eaLnBrk="1" hangingPunct="1">
              <a:lnSpc>
                <a:spcPct val="80000"/>
              </a:lnSpc>
              <a:buNone/>
              <a:defRPr/>
            </a:pPr>
            <a:r>
              <a:rPr lang="ar-DZ" sz="20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itchFamily="2" charset="2"/>
              </a:rPr>
              <a:t>البحيرة والمستنقعات المحيطة بها (11.000 هكتار) جفت تقريباً </a:t>
            </a:r>
            <a:r>
              <a:rPr lang="fr-FR" sz="20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itchFamily="2" charset="2"/>
              </a:rPr>
              <a:t>&lt;&lt;</a:t>
            </a:r>
            <a:r>
              <a:rPr lang="ar-DZ" sz="20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itchFamily="2" charset="2"/>
              </a:rPr>
              <a:t> </a:t>
            </a:r>
            <a:r>
              <a:rPr lang="ar-DZ" sz="20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itchFamily="2" charset="2"/>
              </a:rPr>
              <a:t>فقدت قيمتها بالنسبة للطيور المائية الشتوية ومصائد الأسماك وغيرها.</a:t>
            </a:r>
            <a:endParaRPr lang="fr-FR" sz="20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0356" name="Picture 4" descr="4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003800" y="4292600"/>
            <a:ext cx="4140200" cy="2652713"/>
          </a:xfrm>
          <a:noFill/>
        </p:spPr>
      </p:pic>
      <p:pic>
        <p:nvPicPr>
          <p:cNvPr id="2" name="Picture 4">
            <a:extLst>
              <a:ext uri="{FF2B5EF4-FFF2-40B4-BE49-F238E27FC236}">
                <a16:creationId xmlns:a16="http://schemas.microsoft.com/office/drawing/2014/main" id="{BDC6F49E-DED9-48B5-0673-DD5EC6EC8E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972343" y="4038089"/>
            <a:ext cx="7199312" cy="1935162"/>
          </a:xfrm>
          <a:noFill/>
        </p:spPr>
      </p:pic>
      <p:pic>
        <p:nvPicPr>
          <p:cNvPr id="4" name="Picture 4">
            <a:extLst>
              <a:ext uri="{FF2B5EF4-FFF2-40B4-BE49-F238E27FC236}">
                <a16:creationId xmlns:a16="http://schemas.microsoft.com/office/drawing/2014/main" id="{4FE8EF3E-E10B-BCBA-F0E2-C514A9CA19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1944688" y="4442438"/>
            <a:ext cx="7199312" cy="1935162"/>
          </a:xfrm>
          <a:noFill/>
        </p:spPr>
      </p:pic>
      <p:pic>
        <p:nvPicPr>
          <p:cNvPr id="5" name="Picture 3" descr="44">
            <a:extLst>
              <a:ext uri="{FF2B5EF4-FFF2-40B4-BE49-F238E27FC236}">
                <a16:creationId xmlns:a16="http://schemas.microsoft.com/office/drawing/2014/main" id="{8EB52F2D-78DA-DCCE-85C7-8DB0F2CAEB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8411" y="659323"/>
            <a:ext cx="8705589" cy="55765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" name="Graphique 2">
            <a:extLst>
              <a:ext uri="{FF2B5EF4-FFF2-40B4-BE49-F238E27FC236}">
                <a16:creationId xmlns:a16="http://schemas.microsoft.com/office/drawing/2014/main" id="{B486C900-85C8-B8A5-B5B2-B40BA06A827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65776846"/>
              </p:ext>
            </p:extLst>
          </p:nvPr>
        </p:nvGraphicFramePr>
        <p:xfrm>
          <a:off x="2119312" y="2038350"/>
          <a:ext cx="5080000" cy="29134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197972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914" name="Rectangle 2"/>
          <p:cNvSpPr>
            <a:spLocks noGrp="1" noChangeArrowheads="1"/>
          </p:cNvSpPr>
          <p:nvPr>
            <p:ph type="title"/>
          </p:nvPr>
        </p:nvSpPr>
        <p:spPr>
          <a:xfrm>
            <a:off x="817240" y="188216"/>
            <a:ext cx="8229600" cy="216596"/>
          </a:xfrm>
        </p:spPr>
        <p:txBody>
          <a:bodyPr/>
          <a:lstStyle/>
          <a:p>
            <a:pPr eaLnBrk="1" hangingPunct="1">
              <a:defRPr/>
            </a:pPr>
            <a:r>
              <a:rPr lang="ar-DZ" sz="3200" b="1" dirty="0">
                <a:solidFill>
                  <a:schemeClr val="bg1">
                    <a:lumMod val="95000"/>
                  </a:schemeClr>
                </a:solidFill>
              </a:rPr>
              <a:t>بحيرة </a:t>
            </a:r>
            <a:r>
              <a:rPr lang="ar-DZ" sz="3200" b="1" dirty="0" err="1">
                <a:solidFill>
                  <a:schemeClr val="bg1">
                    <a:lumMod val="95000"/>
                  </a:schemeClr>
                </a:solidFill>
              </a:rPr>
              <a:t>إيشكول</a:t>
            </a:r>
            <a:r>
              <a:rPr lang="ar-DZ" sz="3200" b="1" dirty="0">
                <a:solidFill>
                  <a:schemeClr val="bg1">
                    <a:lumMod val="95000"/>
                  </a:schemeClr>
                </a:solidFill>
              </a:rPr>
              <a:t> (تونس)</a:t>
            </a:r>
            <a:endParaRPr lang="fr-FR" sz="3200" i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9491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95370" y="1438182"/>
            <a:ext cx="4471280" cy="1252479"/>
          </a:xfrm>
        </p:spPr>
        <p:txBody>
          <a:bodyPr/>
          <a:lstStyle/>
          <a:p>
            <a:pPr algn="r" rtl="1" eaLnBrk="1" hangingPunct="1">
              <a:lnSpc>
                <a:spcPct val="80000"/>
              </a:lnSpc>
              <a:defRPr/>
            </a:pPr>
            <a:r>
              <a:rPr lang="ar-DZ" sz="2000" dirty="0">
                <a:latin typeface="Arial" panose="020B0604020202020204" pitchFamily="34" charset="0"/>
                <a:cs typeface="Arial" panose="020B0604020202020204" pitchFamily="34" charset="0"/>
              </a:rPr>
              <a:t>تهديدات من اليونسكو (موقع تراث عالمي، موقع </a:t>
            </a:r>
            <a:r>
              <a:rPr lang="ar-DZ" sz="2000" dirty="0" err="1">
                <a:latin typeface="Arial" panose="020B0604020202020204" pitchFamily="34" charset="0"/>
                <a:cs typeface="Arial" panose="020B0604020202020204" pitchFamily="34" charset="0"/>
              </a:rPr>
              <a:t>رامسار</a:t>
            </a:r>
            <a:r>
              <a:rPr lang="ar-DZ" sz="2000" dirty="0">
                <a:latin typeface="Arial" panose="020B0604020202020204" pitchFamily="34" charset="0"/>
                <a:cs typeface="Arial" panose="020B0604020202020204" pitchFamily="34" charset="0"/>
              </a:rPr>
              <a:t>) بسحب </a:t>
            </a:r>
            <a:r>
              <a:rPr lang="ar-DZ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التصنيفات</a:t>
            </a:r>
            <a:r>
              <a:rPr lang="fr-F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&lt;&lt;</a:t>
            </a:r>
            <a:r>
              <a:rPr lang="ar-DZ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ar-DZ" sz="2000" dirty="0">
                <a:latin typeface="Arial" panose="020B0604020202020204" pitchFamily="34" charset="0"/>
                <a:cs typeface="Arial" panose="020B0604020202020204" pitchFamily="34" charset="0"/>
              </a:rPr>
              <a:t>السلطات التونسية باتخاذ إجراءات تصحيحية: </a:t>
            </a:r>
            <a:endParaRPr lang="fr-FR" sz="2000" b="1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0356" name="Picture 4" descr="4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003800" y="4292600"/>
            <a:ext cx="4140200" cy="2652713"/>
          </a:xfr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6810" y="2333625"/>
            <a:ext cx="2971800" cy="45243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B0C0B994-B666-1BB5-20F6-55523F573FA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50732" y="1325408"/>
            <a:ext cx="2696129" cy="876574"/>
          </a:xfrm>
          <a:prstGeom prst="rect">
            <a:avLst/>
          </a:prstGeom>
        </p:spPr>
      </p:pic>
      <p:sp>
        <p:nvSpPr>
          <p:cNvPr id="8" name="Rectangle 3">
            <a:extLst>
              <a:ext uri="{FF2B5EF4-FFF2-40B4-BE49-F238E27FC236}">
                <a16:creationId xmlns:a16="http://schemas.microsoft.com/office/drawing/2014/main" id="{35C90267-81E2-8038-48D6-D48663BA8233}"/>
              </a:ext>
            </a:extLst>
          </p:cNvPr>
          <p:cNvSpPr txBox="1">
            <a:spLocks noChangeArrowheads="1"/>
          </p:cNvSpPr>
          <p:nvPr/>
        </p:nvSpPr>
        <p:spPr>
          <a:xfrm>
            <a:off x="395370" y="2908413"/>
            <a:ext cx="4471279" cy="1384187"/>
          </a:xfr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fr-FR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 rtl="1" eaLnBrk="1" hangingPunct="1">
              <a:lnSpc>
                <a:spcPct val="80000"/>
              </a:lnSpc>
              <a:defRPr/>
            </a:pPr>
            <a:r>
              <a:rPr lang="ar-DZ" sz="2000" dirty="0">
                <a:latin typeface="Arial" panose="020B0604020202020204" pitchFamily="34" charset="0"/>
                <a:cs typeface="Arial" panose="020B0604020202020204" pitchFamily="34" charset="0"/>
                <a:sym typeface="Wingdings" pitchFamily="2" charset="2"/>
              </a:rPr>
              <a:t>الخبرة </a:t>
            </a:r>
            <a:r>
              <a:rPr lang="fr-FR" sz="2000" dirty="0" smtClean="0">
                <a:latin typeface="Arial" panose="020B0604020202020204" pitchFamily="34" charset="0"/>
                <a:cs typeface="Arial" panose="020B0604020202020204" pitchFamily="34" charset="0"/>
                <a:sym typeface="Wingdings" pitchFamily="2" charset="2"/>
              </a:rPr>
              <a:t>&lt;&lt;</a:t>
            </a:r>
            <a:r>
              <a:rPr lang="ar-DZ" sz="2000" dirty="0" smtClean="0">
                <a:latin typeface="Arial" panose="020B0604020202020204" pitchFamily="34" charset="0"/>
                <a:cs typeface="Arial" panose="020B0604020202020204" pitchFamily="34" charset="0"/>
                <a:sym typeface="Wingdings" pitchFamily="2" charset="2"/>
              </a:rPr>
              <a:t> </a:t>
            </a:r>
            <a:r>
              <a:rPr lang="ar-DZ" sz="2000" dirty="0">
                <a:latin typeface="Arial" panose="020B0604020202020204" pitchFamily="34" charset="0"/>
                <a:cs typeface="Arial" panose="020B0604020202020204" pitchFamily="34" charset="0"/>
                <a:sym typeface="Wingdings" pitchFamily="2" charset="2"/>
              </a:rPr>
              <a:t>حساب الاحتياجات المائية للنظام البيئي، المعترف به كمستخدم في حد ذاته</a:t>
            </a:r>
            <a:endParaRPr lang="fr-FR" sz="2000" b="1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E405D66-7C3B-3274-344F-4437B5F48641}"/>
              </a:ext>
            </a:extLst>
          </p:cNvPr>
          <p:cNvSpPr txBox="1">
            <a:spLocks noChangeArrowheads="1"/>
          </p:cNvSpPr>
          <p:nvPr/>
        </p:nvSpPr>
        <p:spPr>
          <a:xfrm>
            <a:off x="386028" y="4510353"/>
            <a:ext cx="5022880" cy="2347648"/>
          </a:xfr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 eaLnBrk="1" hangingPunct="1">
              <a:lnSpc>
                <a:spcPct val="80000"/>
              </a:lnSpc>
              <a:defRPr/>
            </a:pPr>
            <a:r>
              <a:rPr lang="ar-DZ" sz="2000" b="1" dirty="0">
                <a:latin typeface="Arial" panose="020B0604020202020204" pitchFamily="34" charset="0"/>
                <a:cs typeface="Arial" panose="020B0604020202020204" pitchFamily="34" charset="0"/>
              </a:rPr>
              <a:t>التدابير التصحيحية التي أوصت بها الوكالة الوطنية لحماية البيئة </a:t>
            </a:r>
            <a:endParaRPr lang="fr-FR" sz="2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 rtl="1" eaLnBrk="1" hangingPunct="1">
              <a:lnSpc>
                <a:spcPct val="80000"/>
              </a:lnSpc>
              <a:defRPr/>
            </a:pPr>
            <a:r>
              <a:rPr lang="fr-F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ar-DZ" sz="2000" b="1" dirty="0">
                <a:latin typeface="Arial" panose="020B0604020202020204" pitchFamily="34" charset="0"/>
                <a:cs typeface="Arial" panose="020B0604020202020204" pitchFamily="34" charset="0"/>
              </a:rPr>
              <a:t>سد تنجا (احتجاز المياه العذبة) </a:t>
            </a:r>
            <a:endParaRPr lang="fr-FR" sz="2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 rtl="1" eaLnBrk="1" hangingPunct="1">
              <a:lnSpc>
                <a:spcPct val="80000"/>
              </a:lnSpc>
              <a:defRPr/>
            </a:pPr>
            <a:endParaRPr lang="fr-FR" sz="2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 rtl="1" eaLnBrk="1" hangingPunct="1">
              <a:lnSpc>
                <a:spcPct val="80000"/>
              </a:lnSpc>
              <a:buFontTx/>
              <a:buChar char="-"/>
              <a:defRPr/>
            </a:pPr>
            <a:r>
              <a:rPr lang="ar-DZ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إطلاق </a:t>
            </a:r>
            <a:r>
              <a:rPr lang="ar-DZ" sz="2000" b="1" dirty="0">
                <a:latin typeface="Arial" panose="020B0604020202020204" pitchFamily="34" charset="0"/>
                <a:cs typeface="Arial" panose="020B0604020202020204" pitchFamily="34" charset="0"/>
              </a:rPr>
              <a:t>المياه العذبة من </a:t>
            </a:r>
            <a:r>
              <a:rPr lang="ar-DZ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السدود</a:t>
            </a:r>
            <a:endParaRPr lang="fr-FR" sz="2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 rtl="1" eaLnBrk="1" hangingPunct="1">
              <a:lnSpc>
                <a:spcPct val="80000"/>
              </a:lnSpc>
              <a:buFontTx/>
              <a:buChar char="-"/>
              <a:defRPr/>
            </a:pPr>
            <a:r>
              <a:rPr lang="ar-DZ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ar-DZ" sz="2000" b="1" dirty="0">
                <a:latin typeface="Arial" panose="020B0604020202020204" pitchFamily="34" charset="0"/>
                <a:cs typeface="Arial" panose="020B0604020202020204" pitchFamily="34" charset="0"/>
              </a:rPr>
              <a:t>مراقبة الفعالية</a:t>
            </a:r>
            <a:endParaRPr lang="fr-FR" sz="2000" b="1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7769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914" name="Rectangle 2"/>
          <p:cNvSpPr>
            <a:spLocks noGrp="1" noChangeArrowheads="1"/>
          </p:cNvSpPr>
          <p:nvPr>
            <p:ph type="title"/>
          </p:nvPr>
        </p:nvSpPr>
        <p:spPr>
          <a:xfrm>
            <a:off x="817240" y="188216"/>
            <a:ext cx="8229600" cy="216596"/>
          </a:xfrm>
        </p:spPr>
        <p:txBody>
          <a:bodyPr/>
          <a:lstStyle/>
          <a:p>
            <a:pPr eaLnBrk="1" hangingPunct="1">
              <a:defRPr/>
            </a:pPr>
            <a:r>
              <a:rPr lang="ar-DZ" sz="3200" b="1" dirty="0">
                <a:solidFill>
                  <a:schemeClr val="bg1">
                    <a:lumMod val="95000"/>
                  </a:schemeClr>
                </a:solidFill>
              </a:rPr>
              <a:t>بحيرة </a:t>
            </a:r>
            <a:r>
              <a:rPr lang="ar-DZ" sz="3200" b="1" dirty="0" err="1">
                <a:solidFill>
                  <a:schemeClr val="bg1">
                    <a:lumMod val="95000"/>
                  </a:schemeClr>
                </a:solidFill>
              </a:rPr>
              <a:t>إيشكول</a:t>
            </a:r>
            <a:r>
              <a:rPr lang="ar-DZ" sz="3200" b="1" dirty="0">
                <a:solidFill>
                  <a:schemeClr val="bg1">
                    <a:lumMod val="95000"/>
                  </a:schemeClr>
                </a:solidFill>
              </a:rPr>
              <a:t> (تونس)</a:t>
            </a:r>
            <a:endParaRPr lang="fr-FR" sz="3200" i="1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100356" name="Picture 4" descr="4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003800" y="4292600"/>
            <a:ext cx="4140200" cy="2652713"/>
          </a:xfrm>
          <a:noFill/>
        </p:spPr>
      </p:pic>
      <p:sp>
        <p:nvSpPr>
          <p:cNvPr id="9" name="Rectangle 3">
            <a:extLst>
              <a:ext uri="{FF2B5EF4-FFF2-40B4-BE49-F238E27FC236}">
                <a16:creationId xmlns:a16="http://schemas.microsoft.com/office/drawing/2014/main" id="{DE405D66-7C3B-3274-344F-4437B5F48641}"/>
              </a:ext>
            </a:extLst>
          </p:cNvPr>
          <p:cNvSpPr txBox="1">
            <a:spLocks noChangeArrowheads="1"/>
          </p:cNvSpPr>
          <p:nvPr/>
        </p:nvSpPr>
        <p:spPr>
          <a:xfrm>
            <a:off x="651807" y="1489815"/>
            <a:ext cx="3016679" cy="3038642"/>
          </a:xfr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80000"/>
              </a:lnSpc>
              <a:defRPr/>
            </a:pPr>
            <a:r>
              <a:rPr lang="ar-DZ" sz="2000" dirty="0">
                <a:latin typeface="Arial" panose="020B0604020202020204" pitchFamily="34" charset="0"/>
                <a:cs typeface="Arial" panose="020B0604020202020204" pitchFamily="34" charset="0"/>
              </a:rPr>
              <a:t>نظام مراقبة لقياس مدى     استعادة البيئة بعد هذه </a:t>
            </a:r>
            <a:r>
              <a:rPr lang="ar-DZ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التدابير</a:t>
            </a:r>
            <a:endParaRPr lang="fr-FR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fr-FR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</a:t>
            </a:r>
            <a:r>
              <a:rPr lang="fr-FR" sz="2000" b="1" i="1" dirty="0">
                <a:solidFill>
                  <a:srgbClr val="5BC4B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 </a:t>
            </a:r>
            <a:r>
              <a:rPr lang="ar-DZ" sz="2000" b="1" i="1" dirty="0">
                <a:solidFill>
                  <a:srgbClr val="5BC4B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”مرصد بحكم الأمر الواقع“</a:t>
            </a:r>
            <a:endParaRPr lang="fr-FR" sz="2000" b="1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C8D8B2CE-B654-632A-4848-372B3D7AE8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3943" y="933645"/>
            <a:ext cx="4223562" cy="5640369"/>
          </a:xfrm>
          <a:prstGeom prst="rect">
            <a:avLst/>
          </a:prstGeom>
          <a:ln>
            <a:solidFill>
              <a:srgbClr val="0054A6"/>
            </a:solidFill>
          </a:ln>
        </p:spPr>
      </p:pic>
    </p:spTree>
    <p:extLst>
      <p:ext uri="{BB962C8B-B14F-4D97-AF65-F5344CB8AC3E}">
        <p14:creationId xmlns:p14="http://schemas.microsoft.com/office/powerpoint/2010/main" val="158906768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1858EBFD-01B9-7875-5BD1-93B6ED6CC5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4671" y="1796755"/>
            <a:ext cx="3628884" cy="4945357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6" name="Titre 2">
            <a:extLst>
              <a:ext uri="{FF2B5EF4-FFF2-40B4-BE49-F238E27FC236}">
                <a16:creationId xmlns:a16="http://schemas.microsoft.com/office/drawing/2014/main" id="{07C89FCC-765D-9D28-4F90-0A15D35B3678}"/>
              </a:ext>
            </a:extLst>
          </p:cNvPr>
          <p:cNvSpPr txBox="1">
            <a:spLocks/>
          </p:cNvSpPr>
          <p:nvPr/>
        </p:nvSpPr>
        <p:spPr bwMode="auto">
          <a:xfrm>
            <a:off x="755650" y="115888"/>
            <a:ext cx="8229600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r>
              <a:rPr lang="ar-DZ" altLang="fr-FR" sz="2400" b="1" dirty="0">
                <a:solidFill>
                  <a:schemeClr val="bg1"/>
                </a:solidFill>
              </a:rPr>
              <a:t>...حتى بعد الثورة (2011)</a:t>
            </a:r>
            <a:endParaRPr lang="en-GB" altLang="fr-FR" sz="2400" i="1" dirty="0">
              <a:solidFill>
                <a:schemeClr val="bg1"/>
              </a:soli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212" y="887707"/>
            <a:ext cx="3182116" cy="453620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94915" name="Rectangle 3"/>
          <p:cNvSpPr txBox="1">
            <a:spLocks noChangeArrowheads="1"/>
          </p:cNvSpPr>
          <p:nvPr/>
        </p:nvSpPr>
        <p:spPr>
          <a:xfrm>
            <a:off x="4358764" y="2951816"/>
            <a:ext cx="1023371" cy="954368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108632860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93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428" y="1160688"/>
            <a:ext cx="8507412" cy="5317603"/>
          </a:xfrm>
        </p:spPr>
        <p:txBody>
          <a:bodyPr/>
          <a:lstStyle/>
          <a:p>
            <a:pPr algn="r" rtl="1" eaLnBrk="1" hangingPunct="1">
              <a:lnSpc>
                <a:spcPct val="80000"/>
              </a:lnSpc>
              <a:defRPr/>
            </a:pPr>
            <a:r>
              <a:rPr lang="ar-DZ" sz="2000" dirty="0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  <a:cs typeface="Arial" pitchFamily="34" charset="0"/>
              </a:rPr>
              <a:t>منذ عام 2003، تغطي تقارير الرصد </a:t>
            </a:r>
            <a:r>
              <a:rPr lang="ar-DZ" sz="2000" dirty="0" smtClean="0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  <a:cs typeface="Arial" pitchFamily="34" charset="0"/>
              </a:rPr>
              <a:t>السنوية</a:t>
            </a:r>
            <a:endParaRPr lang="fr-FR" sz="2000" dirty="0" smtClean="0">
              <a:solidFill>
                <a:schemeClr val="accent1">
                  <a:lumMod val="75000"/>
                </a:schemeClr>
              </a:solidFill>
              <a:latin typeface="Maiandra GD" panose="020E0502030308020204" pitchFamily="34" charset="0"/>
              <a:cs typeface="Arial" pitchFamily="34" charset="0"/>
            </a:endParaRPr>
          </a:p>
          <a:p>
            <a:pPr algn="r" rtl="1" eaLnBrk="1" hangingPunct="1">
              <a:lnSpc>
                <a:spcPct val="80000"/>
              </a:lnSpc>
              <a:buFontTx/>
              <a:buChar char="-"/>
              <a:defRPr/>
            </a:pPr>
            <a:r>
              <a:rPr lang="ar-DZ" sz="2000" dirty="0" smtClean="0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  <a:cs typeface="Arial" pitchFamily="34" charset="0"/>
              </a:rPr>
              <a:t>مستويات </a:t>
            </a:r>
            <a:r>
              <a:rPr lang="ar-DZ" sz="2000" dirty="0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  <a:cs typeface="Arial" pitchFamily="34" charset="0"/>
              </a:rPr>
              <a:t>المياه , </a:t>
            </a:r>
            <a:endParaRPr lang="fr-FR" sz="2000" dirty="0" smtClean="0">
              <a:solidFill>
                <a:schemeClr val="accent1">
                  <a:lumMod val="75000"/>
                </a:schemeClr>
              </a:solidFill>
              <a:latin typeface="Maiandra GD" panose="020E0502030308020204" pitchFamily="34" charset="0"/>
              <a:cs typeface="Arial" pitchFamily="34" charset="0"/>
            </a:endParaRPr>
          </a:p>
          <a:p>
            <a:pPr algn="r" rtl="1" eaLnBrk="1" hangingPunct="1">
              <a:lnSpc>
                <a:spcPct val="80000"/>
              </a:lnSpc>
              <a:buFontTx/>
              <a:buChar char="-"/>
              <a:defRPr/>
            </a:pPr>
            <a:r>
              <a:rPr lang="ar-DZ" sz="2000" dirty="0" smtClean="0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  <a:cs typeface="Arial" pitchFamily="34" charset="0"/>
              </a:rPr>
              <a:t> الملوحة</a:t>
            </a:r>
            <a:endParaRPr lang="fr-FR" sz="2000" dirty="0" smtClean="0">
              <a:solidFill>
                <a:schemeClr val="accent1">
                  <a:lumMod val="75000"/>
                </a:schemeClr>
              </a:solidFill>
              <a:latin typeface="Maiandra GD" panose="020E0502030308020204" pitchFamily="34" charset="0"/>
              <a:cs typeface="Arial" pitchFamily="34" charset="0"/>
            </a:endParaRPr>
          </a:p>
          <a:p>
            <a:pPr algn="r" rtl="1" eaLnBrk="1" hangingPunct="1">
              <a:lnSpc>
                <a:spcPct val="80000"/>
              </a:lnSpc>
              <a:buFontTx/>
              <a:buChar char="-"/>
              <a:defRPr/>
            </a:pPr>
            <a:r>
              <a:rPr lang="ar-DZ" sz="2000" dirty="0" smtClean="0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  <a:cs typeface="Arial" pitchFamily="34" charset="0"/>
              </a:rPr>
              <a:t> </a:t>
            </a:r>
            <a:r>
              <a:rPr lang="ar-DZ" sz="2000" dirty="0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  <a:cs typeface="Arial" pitchFamily="34" charset="0"/>
              </a:rPr>
              <a:t>أحواض القصب </a:t>
            </a:r>
            <a:endParaRPr lang="fr-FR" sz="2000" dirty="0" smtClean="0">
              <a:solidFill>
                <a:schemeClr val="accent1">
                  <a:lumMod val="75000"/>
                </a:schemeClr>
              </a:solidFill>
              <a:latin typeface="Maiandra GD" panose="020E0502030308020204" pitchFamily="34" charset="0"/>
              <a:cs typeface="Arial" pitchFamily="34" charset="0"/>
            </a:endParaRPr>
          </a:p>
          <a:p>
            <a:pPr algn="r" rtl="1" eaLnBrk="1" hangingPunct="1">
              <a:lnSpc>
                <a:spcPct val="80000"/>
              </a:lnSpc>
              <a:buFontTx/>
              <a:buChar char="-"/>
              <a:defRPr/>
            </a:pPr>
            <a:r>
              <a:rPr lang="ar-DZ" sz="2000" dirty="0" smtClean="0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  <a:cs typeface="Arial" pitchFamily="34" charset="0"/>
              </a:rPr>
              <a:t> </a:t>
            </a:r>
            <a:r>
              <a:rPr lang="ar-DZ" sz="2000" dirty="0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  <a:cs typeface="Arial" pitchFamily="34" charset="0"/>
              </a:rPr>
              <a:t>أحواض الأعشاب المائية </a:t>
            </a:r>
            <a:endParaRPr lang="fr-FR" sz="2000" dirty="0" smtClean="0">
              <a:solidFill>
                <a:schemeClr val="accent1">
                  <a:lumMod val="75000"/>
                </a:schemeClr>
              </a:solidFill>
              <a:latin typeface="Maiandra GD" panose="020E0502030308020204" pitchFamily="34" charset="0"/>
              <a:cs typeface="Arial" pitchFamily="34" charset="0"/>
            </a:endParaRPr>
          </a:p>
          <a:p>
            <a:pPr algn="r" rtl="1" eaLnBrk="1" hangingPunct="1">
              <a:lnSpc>
                <a:spcPct val="80000"/>
              </a:lnSpc>
              <a:buFontTx/>
              <a:buChar char="-"/>
              <a:defRPr/>
            </a:pPr>
            <a:r>
              <a:rPr lang="ar-DZ" sz="2000" dirty="0" smtClean="0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  <a:cs typeface="Arial" pitchFamily="34" charset="0"/>
              </a:rPr>
              <a:t>تكاثر </a:t>
            </a:r>
            <a:r>
              <a:rPr lang="ar-DZ" sz="2000" dirty="0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  <a:cs typeface="Arial" pitchFamily="34" charset="0"/>
              </a:rPr>
              <a:t>الطيور المائية وتكاثرها في فصل الشتاء, </a:t>
            </a:r>
            <a:endParaRPr lang="fr-FR" sz="2000" dirty="0" smtClean="0">
              <a:solidFill>
                <a:schemeClr val="accent1">
                  <a:lumMod val="75000"/>
                </a:schemeClr>
              </a:solidFill>
              <a:latin typeface="Maiandra GD" panose="020E0502030308020204" pitchFamily="34" charset="0"/>
              <a:cs typeface="Arial" pitchFamily="34" charset="0"/>
            </a:endParaRPr>
          </a:p>
          <a:p>
            <a:pPr marL="0" indent="0" algn="r" rtl="1" eaLnBrk="1" hangingPunct="1">
              <a:lnSpc>
                <a:spcPct val="80000"/>
              </a:lnSpc>
              <a:buNone/>
              <a:defRPr/>
            </a:pPr>
            <a:r>
              <a:rPr lang="ar-DZ" sz="2000" dirty="0" smtClean="0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  <a:cs typeface="Arial" pitchFamily="34" charset="0"/>
              </a:rPr>
              <a:t>- </a:t>
            </a:r>
            <a:r>
              <a:rPr lang="fr-FR" sz="2000" dirty="0" smtClean="0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  <a:cs typeface="Arial" pitchFamily="34" charset="0"/>
              </a:rPr>
              <a:t>  </a:t>
            </a:r>
            <a:r>
              <a:rPr lang="ar-DZ" sz="2000" dirty="0" smtClean="0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  <a:cs typeface="Arial" pitchFamily="34" charset="0"/>
              </a:rPr>
              <a:t>مصايد </a:t>
            </a:r>
            <a:r>
              <a:rPr lang="ar-DZ" sz="2000" dirty="0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  <a:cs typeface="Arial" pitchFamily="34" charset="0"/>
              </a:rPr>
              <a:t>الأسماك	إلخ. </a:t>
            </a:r>
            <a:endParaRPr lang="fr-FR" sz="2000" dirty="0">
              <a:solidFill>
                <a:schemeClr val="accent1">
                  <a:lumMod val="75000"/>
                </a:schemeClr>
              </a:solidFill>
              <a:latin typeface="Maiandra GD" panose="020E0502030308020204" pitchFamily="34" charset="0"/>
              <a:cs typeface="Arial" pitchFamily="34" charset="0"/>
            </a:endParaRPr>
          </a:p>
          <a:p>
            <a:pPr algn="r" rtl="1" eaLnBrk="1" hangingPunct="1">
              <a:lnSpc>
                <a:spcPct val="80000"/>
              </a:lnSpc>
              <a:defRPr/>
            </a:pPr>
            <a:r>
              <a:rPr lang="ar-DZ" sz="2000" dirty="0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  <a:cs typeface="Arial" pitchFamily="34" charset="0"/>
              </a:rPr>
              <a:t>نتائج الرصد المستخدمة للإدارة الهيدروليكية للبحيرة، ولا سيما لتعظيم تخزين المياه العذبة:	- إطلاقات المياه من السدود بالنسبة </a:t>
            </a:r>
            <a:r>
              <a:rPr lang="ar-DZ" sz="2000" dirty="0" err="1" smtClean="0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  <a:cs typeface="Arial" pitchFamily="34" charset="0"/>
              </a:rPr>
              <a:t>لإيشكول</a:t>
            </a:r>
            <a:r>
              <a:rPr lang="ar-DZ" sz="2000" dirty="0" smtClean="0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  <a:cs typeface="Arial" pitchFamily="34" charset="0"/>
              </a:rPr>
              <a:t>,</a:t>
            </a:r>
            <a:endParaRPr lang="fr-FR" sz="2000" dirty="0" smtClean="0">
              <a:solidFill>
                <a:schemeClr val="accent1">
                  <a:lumMod val="75000"/>
                </a:schemeClr>
              </a:solidFill>
              <a:latin typeface="Maiandra GD" panose="020E0502030308020204" pitchFamily="34" charset="0"/>
              <a:cs typeface="Arial" pitchFamily="34" charset="0"/>
            </a:endParaRPr>
          </a:p>
          <a:p>
            <a:pPr algn="r" rtl="1" eaLnBrk="1" hangingPunct="1">
              <a:lnSpc>
                <a:spcPct val="80000"/>
              </a:lnSpc>
              <a:defRPr/>
            </a:pPr>
            <a:r>
              <a:rPr lang="ar-DZ" sz="2000" dirty="0" smtClean="0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  <a:cs typeface="Arial" pitchFamily="34" charset="0"/>
              </a:rPr>
              <a:t>- </a:t>
            </a:r>
            <a:r>
              <a:rPr lang="ar-DZ" sz="2000" dirty="0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  <a:cs typeface="Arial" pitchFamily="34" charset="0"/>
              </a:rPr>
              <a:t>ربط البحيرة بالبحر (قفل تنجا). </a:t>
            </a:r>
            <a:endParaRPr lang="fr-FR" sz="2000" dirty="0">
              <a:solidFill>
                <a:schemeClr val="accent1">
                  <a:lumMod val="75000"/>
                </a:schemeClr>
              </a:solidFill>
              <a:latin typeface="Maiandra GD" panose="020E0502030308020204" pitchFamily="34" charset="0"/>
              <a:cs typeface="Arial" pitchFamily="34" charset="0"/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fr-FR" sz="2000" dirty="0">
              <a:solidFill>
                <a:schemeClr val="accent1">
                  <a:lumMod val="75000"/>
                </a:schemeClr>
              </a:solidFill>
              <a:latin typeface="Maiandra GD" panose="020E0502030308020204" pitchFamily="34" charset="0"/>
              <a:cs typeface="Arial" pitchFamily="34" charset="0"/>
            </a:endParaRPr>
          </a:p>
          <a:p>
            <a:pPr algn="r" rtl="1" eaLnBrk="1" hangingPunct="1">
              <a:lnSpc>
                <a:spcPct val="80000"/>
              </a:lnSpc>
              <a:defRPr/>
            </a:pPr>
            <a:r>
              <a:rPr lang="ar-DZ" sz="2000" dirty="0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  <a:cs typeface="Arial" pitchFamily="34" charset="0"/>
              </a:rPr>
              <a:t>تحليل البيانات </a:t>
            </a:r>
            <a:r>
              <a:rPr lang="fr-FR" sz="2000" dirty="0" smtClean="0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  <a:cs typeface="Arial" pitchFamily="34" charset="0"/>
              </a:rPr>
              <a:t>&lt;&lt;</a:t>
            </a:r>
            <a:r>
              <a:rPr lang="ar-DZ" sz="2000" dirty="0" smtClean="0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  <a:cs typeface="Arial" pitchFamily="34" charset="0"/>
              </a:rPr>
              <a:t> </a:t>
            </a:r>
            <a:r>
              <a:rPr lang="ar-DZ" sz="2000" dirty="0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  <a:cs typeface="Arial" pitchFamily="34" charset="0"/>
              </a:rPr>
              <a:t>استعادة النظام الإيكولوجي قيد التنفيذ (العودة إلى حالة ما قبل الثمانينيات بالنسبة لعدة مؤشرات)</a:t>
            </a:r>
            <a:endParaRPr lang="fr-FR" sz="1800" b="1" u="sng" dirty="0">
              <a:solidFill>
                <a:schemeClr val="accent1">
                  <a:lumMod val="75000"/>
                </a:schemeClr>
              </a:solidFill>
              <a:latin typeface="Maiandra GD" panose="020E0502030308020204" pitchFamily="34" charset="0"/>
              <a:cs typeface="Arial" pitchFamily="34" charset="0"/>
            </a:endParaRPr>
          </a:p>
        </p:txBody>
      </p:sp>
      <p:pic>
        <p:nvPicPr>
          <p:cNvPr id="101380" name="Picture 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268538" y="4922838"/>
            <a:ext cx="7199312" cy="1935162"/>
          </a:xfrm>
          <a:noFill/>
        </p:spPr>
      </p:pic>
      <p:sp>
        <p:nvSpPr>
          <p:cNvPr id="4" name="Titre 2">
            <a:extLst>
              <a:ext uri="{FF2B5EF4-FFF2-40B4-BE49-F238E27FC236}">
                <a16:creationId xmlns:a16="http://schemas.microsoft.com/office/drawing/2014/main" id="{79A6FC84-BB89-5344-13DD-748A664AF48C}"/>
              </a:ext>
            </a:extLst>
          </p:cNvPr>
          <p:cNvSpPr txBox="1">
            <a:spLocks/>
          </p:cNvSpPr>
          <p:nvPr/>
        </p:nvSpPr>
        <p:spPr bwMode="auto">
          <a:xfrm>
            <a:off x="755650" y="115888"/>
            <a:ext cx="8229600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r>
              <a:rPr lang="ar-DZ" altLang="fr-FR" sz="2400" b="1" dirty="0">
                <a:solidFill>
                  <a:schemeClr val="bg1"/>
                </a:solidFill>
              </a:rPr>
              <a:t>بعد مرور 20 عامًا... ما هي نتائج متابعة </a:t>
            </a:r>
            <a:r>
              <a:rPr lang="ar-DZ" altLang="fr-FR" sz="2400" b="1" dirty="0" err="1" smtClean="0">
                <a:solidFill>
                  <a:schemeClr val="bg1"/>
                </a:solidFill>
              </a:rPr>
              <a:t>إيشكول</a:t>
            </a:r>
            <a:r>
              <a:rPr lang="ar-DZ" altLang="fr-FR" sz="2400" b="1" dirty="0">
                <a:solidFill>
                  <a:schemeClr val="bg1"/>
                </a:solidFill>
              </a:rPr>
              <a:t>؟</a:t>
            </a:r>
            <a:endParaRPr lang="en-GB" altLang="fr-FR" sz="2400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914" name="Rectangle 2"/>
          <p:cNvSpPr>
            <a:spLocks noGrp="1" noChangeArrowheads="1"/>
          </p:cNvSpPr>
          <p:nvPr>
            <p:ph type="title"/>
          </p:nvPr>
        </p:nvSpPr>
        <p:spPr>
          <a:xfrm>
            <a:off x="817240" y="188216"/>
            <a:ext cx="8229600" cy="216596"/>
          </a:xfrm>
        </p:spPr>
        <p:txBody>
          <a:bodyPr/>
          <a:lstStyle/>
          <a:p>
            <a:pPr eaLnBrk="1" hangingPunct="1">
              <a:defRPr/>
            </a:pPr>
            <a:r>
              <a:rPr lang="ar-DZ" sz="3200" b="1" dirty="0">
                <a:solidFill>
                  <a:schemeClr val="bg1">
                    <a:lumMod val="95000"/>
                  </a:schemeClr>
                </a:solidFill>
              </a:rPr>
              <a:t>بحيرة </a:t>
            </a:r>
            <a:r>
              <a:rPr lang="ar-DZ" sz="3200" b="1" dirty="0" err="1">
                <a:solidFill>
                  <a:schemeClr val="bg1">
                    <a:lumMod val="95000"/>
                  </a:schemeClr>
                </a:solidFill>
              </a:rPr>
              <a:t>إيشكول</a:t>
            </a:r>
            <a:r>
              <a:rPr lang="ar-DZ" sz="3200" b="1" dirty="0">
                <a:solidFill>
                  <a:schemeClr val="bg1">
                    <a:lumMod val="95000"/>
                  </a:schemeClr>
                </a:solidFill>
              </a:rPr>
              <a:t> (تونس)</a:t>
            </a:r>
            <a:endParaRPr lang="fr-FR" sz="3200" i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9491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95369" y="1438183"/>
            <a:ext cx="7991886" cy="706304"/>
          </a:xfrm>
        </p:spPr>
        <p:txBody>
          <a:bodyPr/>
          <a:lstStyle/>
          <a:p>
            <a:pPr algn="r" rtl="1" eaLnBrk="1" hangingPunct="1">
              <a:lnSpc>
                <a:spcPct val="80000"/>
              </a:lnSpc>
              <a:defRPr/>
            </a:pPr>
            <a:r>
              <a:rPr lang="ar-DZ" sz="2000" b="1" dirty="0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  <a:cs typeface="Arial" panose="020B0604020202020204" pitchFamily="34" charset="0"/>
              </a:rPr>
              <a:t>متابعة الجمعية الوطنية لحماية البيئة من 2009-2010 إلى 2013-2014:</a:t>
            </a:r>
            <a:endParaRPr lang="fr-FR" sz="2000" b="1" u="sng" dirty="0">
              <a:solidFill>
                <a:schemeClr val="accent1">
                  <a:lumMod val="75000"/>
                </a:schemeClr>
              </a:solidFill>
              <a:latin typeface="Maiandra GD" panose="020E0502030308020204" pitchFamily="34" charset="0"/>
              <a:cs typeface="Arial" panose="020B0604020202020204" pitchFamily="34" charset="0"/>
            </a:endParaRPr>
          </a:p>
        </p:txBody>
      </p:sp>
      <p:pic>
        <p:nvPicPr>
          <p:cNvPr id="100356" name="Picture 4" descr="4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003800" y="4292600"/>
            <a:ext cx="4140200" cy="2652713"/>
          </a:xfrm>
          <a:noFill/>
        </p:spPr>
      </p:pic>
      <p:sp>
        <p:nvSpPr>
          <p:cNvPr id="9" name="Rectangle 3">
            <a:extLst>
              <a:ext uri="{FF2B5EF4-FFF2-40B4-BE49-F238E27FC236}">
                <a16:creationId xmlns:a16="http://schemas.microsoft.com/office/drawing/2014/main" id="{DE405D66-7C3B-3274-344F-4437B5F48641}"/>
              </a:ext>
            </a:extLst>
          </p:cNvPr>
          <p:cNvSpPr txBox="1">
            <a:spLocks noChangeArrowheads="1"/>
          </p:cNvSpPr>
          <p:nvPr/>
        </p:nvSpPr>
        <p:spPr>
          <a:xfrm>
            <a:off x="414993" y="4390042"/>
            <a:ext cx="4351993" cy="1803929"/>
          </a:xfr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fr-FR" sz="2000" b="1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962312" y="2667100"/>
            <a:ext cx="6858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-DZ" b="1" dirty="0"/>
              <a:t>تُظهِر النتائج المُحصَّلة أنه خلال هذه السنوات الخمس الهيدرولوجية، ورغم ضَعف الواردات المائية من الحوض (166.5 مليون متر مكعّب في المتوسِّط لهذه السنوات الخمس، أي ما لا يمثِّل سوى 50% من احتياجات البحيرة)، فقد أمكن بفضل الإدارة المناسبة للهويس الحفاظ على ظروف بيئية مُلائمة لمختلف النُّظُم البيئية.</a:t>
            </a:r>
            <a:endParaRPr lang="fr-FR" b="1" dirty="0"/>
          </a:p>
        </p:txBody>
      </p:sp>
    </p:spTree>
    <p:extLst>
      <p:ext uri="{BB962C8B-B14F-4D97-AF65-F5344CB8AC3E}">
        <p14:creationId xmlns:p14="http://schemas.microsoft.com/office/powerpoint/2010/main" val="24750046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AP salin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8600"/>
            <a:ext cx="2619375" cy="1758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8" name="Picture 4" descr="AP riziè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273550"/>
            <a:ext cx="4140200" cy="263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4" descr="10">
            <a:extLst>
              <a:ext uri="{FF2B5EF4-FFF2-40B4-BE49-F238E27FC236}">
                <a16:creationId xmlns:a16="http://schemas.microsoft.com/office/drawing/2014/main" id="{6316E39D-935A-23AF-297B-8E45A013E9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00700" y="207566"/>
            <a:ext cx="3538444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7">
            <a:extLst>
              <a:ext uri="{FF2B5EF4-FFF2-40B4-BE49-F238E27FC236}">
                <a16:creationId xmlns:a16="http://schemas.microsoft.com/office/drawing/2014/main" id="{75157277-6B39-AF21-8A0E-460BFE868C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6088599" y="1986702"/>
            <a:ext cx="3051100" cy="2042373"/>
          </a:xfrm>
          <a:prstGeom prst="rect">
            <a:avLst/>
          </a:prstGeom>
          <a:noFill/>
        </p:spPr>
      </p:pic>
      <p:pic>
        <p:nvPicPr>
          <p:cNvPr id="4" name="Picture 3" descr="28">
            <a:extLst>
              <a:ext uri="{FF2B5EF4-FFF2-40B4-BE49-F238E27FC236}">
                <a16:creationId xmlns:a16="http://schemas.microsoft.com/office/drawing/2014/main" id="{CF16D301-C6B1-8B29-CF5D-8A0121BD50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19375" y="216472"/>
            <a:ext cx="2981325" cy="1783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29">
            <a:extLst>
              <a:ext uri="{FF2B5EF4-FFF2-40B4-BE49-F238E27FC236}">
                <a16:creationId xmlns:a16="http://schemas.microsoft.com/office/drawing/2014/main" id="{E50041C1-021E-1793-74E0-642E719972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2008525"/>
            <a:ext cx="4054475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>
            <a:extLst>
              <a:ext uri="{FF2B5EF4-FFF2-40B4-BE49-F238E27FC236}">
                <a16:creationId xmlns:a16="http://schemas.microsoft.com/office/drawing/2014/main" id="{14744C3D-A166-3286-E03D-4BD850FAE0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lum brigh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2923" y="4048508"/>
            <a:ext cx="2291077" cy="3496906"/>
          </a:xfrm>
          <a:prstGeom prst="rect">
            <a:avLst/>
          </a:prstGeom>
          <a:noFill/>
          <a:ln w="38100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>
            <a:extLst>
              <a:ext uri="{FF2B5EF4-FFF2-40B4-BE49-F238E27FC236}">
                <a16:creationId xmlns:a16="http://schemas.microsoft.com/office/drawing/2014/main" id="{681053F6-B585-394E-CD2D-2F53EC655F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02252" y="2002392"/>
            <a:ext cx="4050671" cy="294350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" name="Picture 14">
            <a:extLst>
              <a:ext uri="{FF2B5EF4-FFF2-40B4-BE49-F238E27FC236}">
                <a16:creationId xmlns:a16="http://schemas.microsoft.com/office/drawing/2014/main" id="{16AC97FC-14BD-F777-8084-FDA6608988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40200" y="4944650"/>
            <a:ext cx="2712723" cy="2034021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1" name="Espace réservé du texte 1">
            <a:extLst>
              <a:ext uri="{FF2B5EF4-FFF2-40B4-BE49-F238E27FC236}">
                <a16:creationId xmlns:a16="http://schemas.microsoft.com/office/drawing/2014/main" id="{952B3676-359D-DC24-FC8A-FF68279434CF}"/>
              </a:ext>
            </a:extLst>
          </p:cNvPr>
          <p:cNvSpPr txBox="1">
            <a:spLocks/>
          </p:cNvSpPr>
          <p:nvPr/>
        </p:nvSpPr>
        <p:spPr>
          <a:xfrm>
            <a:off x="6852923" y="1291500"/>
            <a:ext cx="2719925" cy="857253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8775" lvl="1" indent="-358775">
              <a:buSzPct val="85000"/>
              <a:buBlip>
                <a:blip r:embed="rId11"/>
              </a:buBlip>
            </a:pPr>
            <a:r>
              <a:rPr lang="ar-DZ" altLang="fr-FR" b="1" dirty="0" err="1">
                <a:solidFill>
                  <a:schemeClr val="bg1"/>
                </a:solidFill>
                <a:latin typeface="Maiandra GD" panose="020E0502030308020204" pitchFamily="34" charset="0"/>
              </a:rPr>
              <a:t>كامارغ</a:t>
            </a:r>
            <a:endParaRPr lang="fr-FR" altLang="fr-FR" sz="3200" dirty="0">
              <a:solidFill>
                <a:schemeClr val="tx1"/>
              </a:solidFill>
              <a:latin typeface="Maiandra GD" panose="020E0502030308020204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914" name="Rectangle 2"/>
          <p:cNvSpPr>
            <a:spLocks noGrp="1" noChangeArrowheads="1"/>
          </p:cNvSpPr>
          <p:nvPr>
            <p:ph type="title"/>
          </p:nvPr>
        </p:nvSpPr>
        <p:spPr>
          <a:xfrm>
            <a:off x="817240" y="188216"/>
            <a:ext cx="8229600" cy="216596"/>
          </a:xfrm>
        </p:spPr>
        <p:txBody>
          <a:bodyPr/>
          <a:lstStyle/>
          <a:p>
            <a:pPr eaLnBrk="1" hangingPunct="1">
              <a:defRPr/>
            </a:pPr>
            <a:r>
              <a:rPr lang="ar-DZ" sz="3200" b="1" dirty="0">
                <a:solidFill>
                  <a:schemeClr val="bg1">
                    <a:lumMod val="95000"/>
                  </a:schemeClr>
                </a:solidFill>
              </a:rPr>
              <a:t>بحيرة </a:t>
            </a:r>
            <a:r>
              <a:rPr lang="ar-DZ" sz="3200" b="1" dirty="0" err="1">
                <a:solidFill>
                  <a:schemeClr val="bg1">
                    <a:lumMod val="95000"/>
                  </a:schemeClr>
                </a:solidFill>
              </a:rPr>
              <a:t>إيشكول</a:t>
            </a:r>
            <a:r>
              <a:rPr lang="ar-DZ" sz="3200" b="1" dirty="0">
                <a:solidFill>
                  <a:schemeClr val="bg1">
                    <a:lumMod val="95000"/>
                  </a:schemeClr>
                </a:solidFill>
              </a:rPr>
              <a:t> (تونس)</a:t>
            </a:r>
            <a:endParaRPr lang="fr-FR" sz="3200" i="1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100356" name="Picture 4" descr="4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003800" y="4292600"/>
            <a:ext cx="4140200" cy="2652713"/>
          </a:xfrm>
          <a:noFill/>
        </p:spPr>
      </p:pic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301E79C-191A-658E-F4C4-374C56DF8EEE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744072" y="5214209"/>
            <a:ext cx="2524645" cy="1287964"/>
          </a:xfrm>
        </p:spPr>
        <p:txBody>
          <a:bodyPr/>
          <a:lstStyle/>
          <a:p>
            <a:pPr>
              <a:buFontTx/>
              <a:buChar char="-"/>
            </a:pPr>
            <a:endParaRPr lang="fr-FR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ar-DZ" sz="1800" b="1" i="1" dirty="0">
                <a:solidFill>
                  <a:srgbClr val="5BC4BF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يرفع </a:t>
            </a:r>
            <a:r>
              <a:rPr lang="ar-DZ" sz="1800" b="1" i="1" dirty="0" err="1" smtClean="0">
                <a:solidFill>
                  <a:srgbClr val="5BC4BF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إيشكول</a:t>
            </a:r>
            <a:r>
              <a:rPr lang="ar-DZ" sz="1800" b="1" i="1" dirty="0" smtClean="0">
                <a:solidFill>
                  <a:srgbClr val="5BC4BF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ar-DZ" sz="1800" b="1" i="1" dirty="0">
                <a:solidFill>
                  <a:srgbClr val="5BC4BF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من قائمة التراث العالمي المهدد بالخطر.</a:t>
            </a:r>
            <a:endParaRPr lang="fr-FR" b="1" i="1" dirty="0">
              <a:solidFill>
                <a:srgbClr val="5BC4B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78D8DA35-FAF0-AB3F-2EB9-1BA992C1C0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5878" y="945016"/>
            <a:ext cx="4953000" cy="251460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7BB8BBDE-0CC8-64FE-36EB-CBA13D0651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65878" y="3647833"/>
            <a:ext cx="5417157" cy="3210167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6ADA8F89-B095-9C1C-7CAB-4D3AA491850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" y="668451"/>
            <a:ext cx="4086225" cy="419100"/>
          </a:xfrm>
          <a:prstGeom prst="rect">
            <a:avLst/>
          </a:prstGeom>
        </p:spPr>
      </p:pic>
      <p:sp>
        <p:nvSpPr>
          <p:cNvPr id="4" name="Espace réservé du texte 2">
            <a:extLst>
              <a:ext uri="{FF2B5EF4-FFF2-40B4-BE49-F238E27FC236}">
                <a16:creationId xmlns:a16="http://schemas.microsoft.com/office/drawing/2014/main" id="{F67207C1-15DE-F76F-2494-C5CA183183E2}"/>
              </a:ext>
            </a:extLst>
          </p:cNvPr>
          <p:cNvSpPr txBox="1">
            <a:spLocks/>
          </p:cNvSpPr>
          <p:nvPr/>
        </p:nvSpPr>
        <p:spPr>
          <a:xfrm>
            <a:off x="505158" y="1977482"/>
            <a:ext cx="3091544" cy="2769418"/>
          </a:xfr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buNone/>
            </a:pPr>
            <a:r>
              <a:rPr lang="ar-DZ" sz="1800" b="1" dirty="0">
                <a:latin typeface="Arial" panose="020B0604020202020204" pitchFamily="34" charset="0"/>
                <a:cs typeface="Arial" panose="020B0604020202020204" pitchFamily="34" charset="0"/>
              </a:rPr>
              <a:t>لجنة التراث العالمي، الدورة الثلاثون، 2006</a:t>
            </a:r>
            <a:r>
              <a:rPr lang="ar-DZ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fr-FR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0" indent="0" algn="r" rtl="1">
              <a:buNone/>
            </a:pPr>
            <a:r>
              <a:rPr lang="ar-DZ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الجهود </a:t>
            </a:r>
            <a:r>
              <a:rPr lang="ar-DZ" sz="1800" b="1" dirty="0">
                <a:latin typeface="Arial" panose="020B0604020202020204" pitchFamily="34" charset="0"/>
                <a:cs typeface="Arial" panose="020B0604020202020204" pitchFamily="34" charset="0"/>
              </a:rPr>
              <a:t>الكبيرة التي بذلتها تونس ; الاتجاهات التطورية الإيجابية في النظم الإيكولوجية (العودة تقريباً إلى القيم التي تبرر تصنيفها)</a:t>
            </a:r>
            <a:endParaRPr lang="fr-FR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Chart 1">
            <a:extLst>
              <a:ext uri="{FF2B5EF4-FFF2-40B4-BE49-F238E27FC236}">
                <a16:creationId xmlns:a16="http://schemas.microsoft.com/office/drawing/2014/main" id="{00000000-0008-0000-00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83826522"/>
              </p:ext>
            </p:extLst>
          </p:nvPr>
        </p:nvGraphicFramePr>
        <p:xfrm>
          <a:off x="3668728" y="3565185"/>
          <a:ext cx="5547299" cy="32689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1622234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914" name="Rectangle 2"/>
          <p:cNvSpPr>
            <a:spLocks noGrp="1" noChangeArrowheads="1"/>
          </p:cNvSpPr>
          <p:nvPr>
            <p:ph type="title"/>
          </p:nvPr>
        </p:nvSpPr>
        <p:spPr>
          <a:xfrm>
            <a:off x="817240" y="188216"/>
            <a:ext cx="8229600" cy="216596"/>
          </a:xfrm>
        </p:spPr>
        <p:txBody>
          <a:bodyPr/>
          <a:lstStyle/>
          <a:p>
            <a:pPr eaLnBrk="1" hangingPunct="1">
              <a:defRPr/>
            </a:pPr>
            <a:r>
              <a:rPr lang="ar-DZ" sz="3200" b="1" dirty="0" smtClean="0">
                <a:solidFill>
                  <a:schemeClr val="bg1">
                    <a:lumMod val="95000"/>
                  </a:schemeClr>
                </a:solidFill>
              </a:rPr>
              <a:t>اختبار...</a:t>
            </a:r>
            <a:endParaRPr lang="fr-FR" sz="3200" i="1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100356" name="Picture 4" descr="4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003800" y="4292600"/>
            <a:ext cx="4140200" cy="2652713"/>
          </a:xfrm>
          <a:noFill/>
        </p:spPr>
      </p:pic>
      <p:sp>
        <p:nvSpPr>
          <p:cNvPr id="9" name="Rectangle 3">
            <a:extLst>
              <a:ext uri="{FF2B5EF4-FFF2-40B4-BE49-F238E27FC236}">
                <a16:creationId xmlns:a16="http://schemas.microsoft.com/office/drawing/2014/main" id="{DE405D66-7C3B-3274-344F-4437B5F48641}"/>
              </a:ext>
            </a:extLst>
          </p:cNvPr>
          <p:cNvSpPr txBox="1">
            <a:spLocks noChangeArrowheads="1"/>
          </p:cNvSpPr>
          <p:nvPr/>
        </p:nvSpPr>
        <p:spPr>
          <a:xfrm>
            <a:off x="651807" y="1489815"/>
            <a:ext cx="2682236" cy="939227"/>
          </a:xfr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 eaLnBrk="1" hangingPunct="1">
              <a:lnSpc>
                <a:spcPct val="80000"/>
              </a:lnSpc>
              <a:buNone/>
              <a:defRPr/>
            </a:pPr>
            <a:r>
              <a:rPr lang="ar-DZ" sz="2000" dirty="0">
                <a:latin typeface="Arial" panose="020B0604020202020204" pitchFamily="34" charset="0"/>
                <a:cs typeface="Arial" panose="020B0604020202020204" pitchFamily="34" charset="0"/>
              </a:rPr>
              <a:t>ما هو الهدف من هذا ”المرصد"؟</a:t>
            </a:r>
            <a:endParaRPr lang="fr-FR" sz="2000" b="1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C8D8B2CE-B654-632A-4848-372B3D7AE8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3943" y="933645"/>
            <a:ext cx="4223562" cy="5640369"/>
          </a:xfrm>
          <a:prstGeom prst="rect">
            <a:avLst/>
          </a:prstGeom>
          <a:ln>
            <a:solidFill>
              <a:srgbClr val="0054A6"/>
            </a:solidFill>
          </a:ln>
        </p:spPr>
      </p:pic>
      <p:sp>
        <p:nvSpPr>
          <p:cNvPr id="2" name="Rectangle 3">
            <a:extLst>
              <a:ext uri="{FF2B5EF4-FFF2-40B4-BE49-F238E27FC236}">
                <a16:creationId xmlns:a16="http://schemas.microsoft.com/office/drawing/2014/main" id="{8B987AD3-FD40-F6B0-1AC8-11B28E95C017}"/>
              </a:ext>
            </a:extLst>
          </p:cNvPr>
          <p:cNvSpPr txBox="1">
            <a:spLocks noChangeArrowheads="1"/>
          </p:cNvSpPr>
          <p:nvPr/>
        </p:nvSpPr>
        <p:spPr>
          <a:xfrm>
            <a:off x="708051" y="3291840"/>
            <a:ext cx="3560964" cy="2564674"/>
          </a:xfr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 eaLnBrk="1" hangingPunct="1">
              <a:lnSpc>
                <a:spcPct val="80000"/>
              </a:lnSpc>
              <a:buNone/>
              <a:defRPr/>
            </a:pPr>
            <a:r>
              <a:rPr lang="ar-DZ" sz="2000" b="1" i="1" dirty="0">
                <a:solidFill>
                  <a:srgbClr val="5BC4B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الرصد الكمي لاستعادة النظام البيئي، من أجل الاحتفاظ بتسمياته الدولية</a:t>
            </a:r>
            <a:endParaRPr lang="fr-FR" sz="2000" b="1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9174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1"/>
          <p:cNvSpPr txBox="1">
            <a:spLocks/>
          </p:cNvSpPr>
          <p:nvPr/>
        </p:nvSpPr>
        <p:spPr>
          <a:xfrm>
            <a:off x="687388" y="711200"/>
            <a:ext cx="6851650" cy="914400"/>
          </a:xfrm>
          <a:prstGeom prst="rect">
            <a:avLst/>
          </a:prstGeom>
        </p:spPr>
        <p:txBody>
          <a:bodyPr/>
          <a:lstStyle/>
          <a:p>
            <a:pPr algn="ctr" eaLnBrk="0" hangingPunct="0">
              <a:spcBef>
                <a:spcPts val="0"/>
              </a:spcBef>
              <a:defRPr/>
            </a:pPr>
            <a:r>
              <a:rPr lang="ar-DZ" altLang="fr-FR" sz="2400" b="1" dirty="0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  <a:cs typeface="Times New Roman" pitchFamily="18" charset="0"/>
              </a:rPr>
              <a:t>2000-2001: أدرك الشركاء البيئيون في </a:t>
            </a:r>
            <a:r>
              <a:rPr lang="ar-DZ" altLang="fr-FR" sz="2400" b="1" dirty="0" err="1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  <a:cs typeface="Times New Roman" pitchFamily="18" charset="0"/>
              </a:rPr>
              <a:t>كامارغ</a:t>
            </a:r>
            <a:r>
              <a:rPr lang="ar-DZ" altLang="fr-FR" sz="2400" b="1" dirty="0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  <a:cs typeface="Times New Roman" pitchFamily="18" charset="0"/>
              </a:rPr>
              <a:t> أن:</a:t>
            </a:r>
            <a:endParaRPr lang="en-GB" sz="2400" b="1" dirty="0">
              <a:latin typeface="Maiandra GD" pitchFamily="34" charset="0"/>
              <a:cs typeface="+mn-cs"/>
            </a:endParaRPr>
          </a:p>
        </p:txBody>
      </p:sp>
      <p:sp>
        <p:nvSpPr>
          <p:cNvPr id="2" name="Espace réservé du texte 1"/>
          <p:cNvSpPr>
            <a:spLocks noGrp="1"/>
          </p:cNvSpPr>
          <p:nvPr>
            <p:ph type="body" sz="quarter" idx="4294967295"/>
          </p:nvPr>
        </p:nvSpPr>
        <p:spPr>
          <a:xfrm>
            <a:off x="687388" y="1943100"/>
            <a:ext cx="6186487" cy="1104900"/>
          </a:xfrm>
          <a:prstGeom prst="rect">
            <a:avLst/>
          </a:prstGeom>
        </p:spPr>
        <p:txBody>
          <a:bodyPr/>
          <a:lstStyle/>
          <a:p>
            <a:pPr marL="358775" lvl="1" indent="-358775" algn="r" rtl="1">
              <a:buSzPct val="85000"/>
              <a:buFontTx/>
              <a:buBlip>
                <a:blip r:embed="rId2"/>
              </a:buBlip>
            </a:pPr>
            <a:r>
              <a:rPr lang="ar-DZ" altLang="fr-FR" sz="2000" dirty="0" err="1">
                <a:solidFill>
                  <a:srgbClr val="000000"/>
                </a:solidFill>
                <a:latin typeface="+mj-lt"/>
              </a:rPr>
              <a:t>كامارغ</a:t>
            </a:r>
            <a:r>
              <a:rPr lang="ar-DZ" altLang="fr-FR" sz="2000" dirty="0">
                <a:solidFill>
                  <a:srgbClr val="000000"/>
                </a:solidFill>
                <a:latin typeface="+mj-lt"/>
              </a:rPr>
              <a:t> = أكثر الأراضي الرطبة المراقبة في فرنسا</a:t>
            </a:r>
            <a:endParaRPr lang="en-US" altLang="fr-FR" sz="2000" dirty="0">
              <a:latin typeface="+mj-lt"/>
            </a:endParaRPr>
          </a:p>
        </p:txBody>
      </p:sp>
      <p:sp>
        <p:nvSpPr>
          <p:cNvPr id="102404" name="Titre 2"/>
          <p:cNvSpPr>
            <a:spLocks noGrp="1"/>
          </p:cNvSpPr>
          <p:nvPr>
            <p:ph type="title" idx="4294967295"/>
          </p:nvPr>
        </p:nvSpPr>
        <p:spPr bwMode="auto">
          <a:xfrm>
            <a:off x="755650" y="115888"/>
            <a:ext cx="8229600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r">
              <a:spcBef>
                <a:spcPct val="50000"/>
              </a:spcBef>
            </a:pPr>
            <a:r>
              <a:rPr lang="ar-DZ" altLang="fr-FR" sz="2400" b="1" dirty="0">
                <a:solidFill>
                  <a:schemeClr val="bg1"/>
                </a:solidFill>
              </a:rPr>
              <a:t>لماذا مرصد </a:t>
            </a:r>
            <a:r>
              <a:rPr lang="ar-DZ" altLang="fr-FR" sz="2400" b="1" dirty="0" err="1">
                <a:solidFill>
                  <a:schemeClr val="bg1"/>
                </a:solidFill>
              </a:rPr>
              <a:t>كامارغ</a:t>
            </a:r>
            <a:r>
              <a:rPr lang="ar-DZ" altLang="fr-FR" sz="2400" b="1" dirty="0">
                <a:solidFill>
                  <a:schemeClr val="bg1"/>
                </a:solidFill>
              </a:rPr>
              <a:t>؟</a:t>
            </a:r>
            <a:endParaRPr lang="fr-FR" altLang="fr-FR" sz="2400" b="1" dirty="0">
              <a:solidFill>
                <a:schemeClr val="bg1"/>
              </a:solidFill>
            </a:endParaRPr>
          </a:p>
        </p:txBody>
      </p:sp>
      <p:pic>
        <p:nvPicPr>
          <p:cNvPr id="102406" name="Picture 5" descr="normal_etang-du-mejean-0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2863" y="3048000"/>
            <a:ext cx="1363662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07" name="Picture 7" descr="4509395-l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8975" y="4110038"/>
            <a:ext cx="1341438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08" name="Picture 9" descr="biodiversite_gestion_et_usages_des_marais_de_camargu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8500" y="1966913"/>
            <a:ext cx="126365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09" name="Picture 14" descr="2820884565_196d33faf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7950" y="933450"/>
            <a:ext cx="1219200" cy="93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Espace réservé du texte 1"/>
          <p:cNvSpPr>
            <a:spLocks noGrp="1"/>
          </p:cNvSpPr>
          <p:nvPr>
            <p:ph type="body" sz="quarter" idx="4294967295"/>
          </p:nvPr>
        </p:nvSpPr>
        <p:spPr>
          <a:xfrm>
            <a:off x="687388" y="2797617"/>
            <a:ext cx="6380162" cy="2867025"/>
          </a:xfrm>
          <a:prstGeom prst="rect">
            <a:avLst/>
          </a:prstGeom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358775" indent="-358775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1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lvl="1" algn="r" rtl="1">
              <a:buSzPct val="85000"/>
              <a:buFontTx/>
              <a:buBlip>
                <a:blip r:embed="rId2"/>
              </a:buBlip>
            </a:pPr>
            <a:r>
              <a:rPr lang="ar-DZ" altLang="fr-FR" dirty="0">
                <a:latin typeface="+mj-lt"/>
              </a:rPr>
              <a:t>ومع ذلك: البيانات مشتتة على عشرات المنظمات؛ </a:t>
            </a:r>
            <a:endParaRPr lang="fr-FR" altLang="fr-FR" dirty="0" smtClean="0">
              <a:latin typeface="+mj-lt"/>
            </a:endParaRPr>
          </a:p>
          <a:p>
            <a:pPr lvl="1" algn="r" rtl="1">
              <a:buSzPct val="85000"/>
              <a:buFontTx/>
              <a:buBlip>
                <a:blip r:embed="rId2"/>
              </a:buBlip>
            </a:pPr>
            <a:r>
              <a:rPr lang="ar-DZ" altLang="fr-FR" dirty="0" smtClean="0">
                <a:latin typeface="+mj-lt"/>
              </a:rPr>
              <a:t>لا </a:t>
            </a:r>
            <a:r>
              <a:rPr lang="ar-DZ" altLang="fr-FR" dirty="0">
                <a:latin typeface="+mj-lt"/>
              </a:rPr>
              <a:t>توجد </a:t>
            </a:r>
            <a:r>
              <a:rPr lang="ar-DZ" altLang="fr-FR" dirty="0" smtClean="0">
                <a:latin typeface="+mj-lt"/>
              </a:rPr>
              <a:t>مركزية</a:t>
            </a:r>
            <a:endParaRPr lang="fr-FR" altLang="fr-FR" dirty="0" smtClean="0">
              <a:latin typeface="+mj-lt"/>
            </a:endParaRPr>
          </a:p>
          <a:p>
            <a:pPr lvl="1" algn="r" rtl="1">
              <a:buSzPct val="85000"/>
              <a:buFontTx/>
              <a:buBlip>
                <a:blip r:embed="rId2"/>
              </a:buBlip>
            </a:pPr>
            <a:r>
              <a:rPr lang="ar-DZ" altLang="fr-FR" dirty="0" smtClean="0">
                <a:latin typeface="+mj-lt"/>
              </a:rPr>
              <a:t> </a:t>
            </a:r>
            <a:r>
              <a:rPr lang="ar-DZ" altLang="fr-FR" dirty="0">
                <a:latin typeface="+mj-lt"/>
              </a:rPr>
              <a:t>التنوع البيولوجي (مقياس الدلتا)المتنزه </a:t>
            </a:r>
            <a:r>
              <a:rPr lang="ar-DZ" altLang="fr-FR" dirty="0" smtClean="0">
                <a:latin typeface="+mj-lt"/>
              </a:rPr>
              <a:t>الإقليمي</a:t>
            </a:r>
            <a:endParaRPr lang="fr-FR" altLang="fr-FR" dirty="0" smtClean="0">
              <a:latin typeface="+mj-lt"/>
            </a:endParaRPr>
          </a:p>
          <a:p>
            <a:pPr lvl="1" algn="r" rtl="1">
              <a:buSzPct val="85000"/>
              <a:buFontTx/>
              <a:buBlip>
                <a:blip r:embed="rId2"/>
              </a:buBlip>
            </a:pPr>
            <a:r>
              <a:rPr lang="ar-DZ" altLang="fr-FR" dirty="0" smtClean="0">
                <a:latin typeface="+mj-lt"/>
              </a:rPr>
              <a:t>الغطاء الأرضي</a:t>
            </a:r>
            <a:endParaRPr lang="fr-FR" altLang="fr-FR" dirty="0" smtClean="0">
              <a:latin typeface="+mj-lt"/>
            </a:endParaRPr>
          </a:p>
          <a:p>
            <a:pPr lvl="1" algn="r" rtl="1">
              <a:buSzPct val="85000"/>
              <a:buFontTx/>
              <a:buBlip>
                <a:blip r:embed="rId2"/>
              </a:buBlip>
            </a:pPr>
            <a:r>
              <a:rPr lang="ar-DZ" altLang="fr-FR" dirty="0" smtClean="0">
                <a:latin typeface="+mj-lt"/>
              </a:rPr>
              <a:t>أخرى</a:t>
            </a:r>
            <a:r>
              <a:rPr lang="ar-DZ" altLang="fr-FR" dirty="0">
                <a:latin typeface="+mj-lt"/>
              </a:rPr>
              <a:t>: عدد الزوار في مراكز الزوار؛ التنوع البيولوجي ونوعية المياه على النطاق </a:t>
            </a:r>
            <a:r>
              <a:rPr lang="ar-DZ" altLang="fr-FR" dirty="0" smtClean="0">
                <a:latin typeface="+mj-lt"/>
              </a:rPr>
              <a:t>المحلي</a:t>
            </a:r>
            <a:endParaRPr lang="fr-FR" altLang="fr-FR" dirty="0" smtClean="0">
              <a:latin typeface="+mj-lt"/>
            </a:endParaRPr>
          </a:p>
          <a:p>
            <a:pPr lvl="1" algn="r" rtl="1">
              <a:buSzPct val="85000"/>
              <a:buFontTx/>
              <a:buBlip>
                <a:blip r:embed="rId2"/>
              </a:buBlip>
            </a:pPr>
            <a:r>
              <a:rPr lang="ar-DZ" altLang="fr-FR" dirty="0" smtClean="0">
                <a:latin typeface="+mj-lt"/>
              </a:rPr>
              <a:t>محمية </a:t>
            </a:r>
            <a:r>
              <a:rPr lang="ar-DZ" altLang="fr-FR" dirty="0" err="1">
                <a:latin typeface="+mj-lt"/>
              </a:rPr>
              <a:t>كامارغ</a:t>
            </a:r>
            <a:r>
              <a:rPr lang="ar-DZ" altLang="fr-FR" dirty="0">
                <a:latin typeface="+mj-lt"/>
              </a:rPr>
              <a:t> الطبيعية: ملوحة </a:t>
            </a:r>
            <a:r>
              <a:rPr lang="ar-DZ" altLang="fr-FR" dirty="0" smtClean="0">
                <a:latin typeface="+mj-lt"/>
              </a:rPr>
              <a:t>البحيرات</a:t>
            </a:r>
            <a:r>
              <a:rPr lang="fr-FR" altLang="fr-FR" dirty="0" smtClean="0">
                <a:latin typeface="+mj-lt"/>
              </a:rPr>
              <a:t> </a:t>
            </a:r>
            <a:r>
              <a:rPr lang="ar-DZ" altLang="fr-FR" dirty="0" smtClean="0">
                <a:latin typeface="+mj-lt"/>
              </a:rPr>
              <a:t>إلخ</a:t>
            </a:r>
            <a:r>
              <a:rPr lang="ar-DZ" altLang="fr-FR" dirty="0">
                <a:latin typeface="+mj-lt"/>
              </a:rPr>
              <a:t>... </a:t>
            </a:r>
            <a:endParaRPr lang="en-US" altLang="fr-FR" dirty="0">
              <a:solidFill>
                <a:srgbClr val="0054A6"/>
              </a:solidFill>
              <a:latin typeface="Arial" pitchFamily="34" charset="0"/>
            </a:endParaRPr>
          </a:p>
          <a:p>
            <a:pPr marL="0" indent="0">
              <a:spcBef>
                <a:spcPct val="0"/>
              </a:spcBef>
            </a:pPr>
            <a:endParaRPr lang="en-GB" altLang="fr-FR" b="1" dirty="0">
              <a:solidFill>
                <a:srgbClr val="227B84"/>
              </a:solidFill>
              <a:latin typeface="Maiandra GD" pitchFamily="34" charset="0"/>
            </a:endParaRPr>
          </a:p>
        </p:txBody>
      </p:sp>
      <p:sp>
        <p:nvSpPr>
          <p:cNvPr id="6" name="ZoneTexte 5"/>
          <p:cNvSpPr txBox="1">
            <a:spLocks noChangeArrowheads="1"/>
          </p:cNvSpPr>
          <p:nvPr/>
        </p:nvSpPr>
        <p:spPr bwMode="auto">
          <a:xfrm>
            <a:off x="657225" y="5849938"/>
            <a:ext cx="81534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lvl="1" algn="l" rtl="1" eaLnBrk="1" hangingPunct="1">
              <a:buClr>
                <a:srgbClr val="92D050"/>
              </a:buClr>
            </a:pPr>
            <a:r>
              <a:rPr lang="en-US" altLang="fr-FR" sz="2000" dirty="0">
                <a:solidFill>
                  <a:schemeClr val="hlink"/>
                </a:solidFill>
              </a:rPr>
              <a:t> </a:t>
            </a:r>
            <a:r>
              <a:rPr lang="en-US" altLang="fr-FR" sz="2000" i="1" dirty="0">
                <a:solidFill>
                  <a:schemeClr val="accent1">
                    <a:lumMod val="75000"/>
                  </a:schemeClr>
                </a:solidFill>
                <a:sym typeface="Wingdings" panose="05000000000000000000" pitchFamily="2" charset="2"/>
              </a:rPr>
              <a:t> </a:t>
            </a:r>
            <a:r>
              <a:rPr lang="ar-DZ" altLang="fr-FR" sz="2400" b="1" i="1" dirty="0">
                <a:solidFill>
                  <a:schemeClr val="accent1">
                    <a:lumMod val="75000"/>
                  </a:schemeClr>
                </a:solidFill>
              </a:rPr>
              <a:t>لا يوجد رأي تركيبي حول ” كيف تتغير </a:t>
            </a:r>
            <a:r>
              <a:rPr lang="ar-DZ" altLang="fr-FR" sz="2400" b="1" i="1" dirty="0" err="1">
                <a:solidFill>
                  <a:schemeClr val="accent1">
                    <a:lumMod val="75000"/>
                  </a:schemeClr>
                </a:solidFill>
              </a:rPr>
              <a:t>الكامارغ</a:t>
            </a:r>
            <a:r>
              <a:rPr lang="ar-DZ" altLang="fr-FR" sz="2400" b="1" i="1" dirty="0">
                <a:solidFill>
                  <a:schemeClr val="accent1">
                    <a:lumMod val="75000"/>
                  </a:schemeClr>
                </a:solidFill>
              </a:rPr>
              <a:t> بشكل عام؟ “</a:t>
            </a:r>
            <a:endParaRPr lang="fr-FR" altLang="fr-FR" sz="24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/>
        </p:nvSpPr>
        <p:spPr bwMode="auto">
          <a:xfrm>
            <a:off x="212725" y="2520648"/>
            <a:ext cx="74676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fr-FR" altLang="fr-FR" dirty="0">
                <a:solidFill>
                  <a:srgbClr val="000000"/>
                </a:solidFill>
                <a:cs typeface="Times New Roman" pitchFamily="18" charset="0"/>
              </a:rPr>
              <a:t>1. </a:t>
            </a:r>
            <a:endParaRPr lang="fr-FR" altLang="fr-FR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9526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Text Box 2"/>
          <p:cNvSpPr txBox="1">
            <a:spLocks noChangeArrowheads="1"/>
          </p:cNvSpPr>
          <p:nvPr/>
        </p:nvSpPr>
        <p:spPr bwMode="auto">
          <a:xfrm>
            <a:off x="609600" y="990600"/>
            <a:ext cx="8534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fr-FR" altLang="fr-FR" sz="1800">
              <a:solidFill>
                <a:schemeClr val="tx1"/>
              </a:solidFill>
            </a:endParaRPr>
          </a:p>
        </p:txBody>
      </p:sp>
      <p:sp>
        <p:nvSpPr>
          <p:cNvPr id="11" name="Titre 2"/>
          <p:cNvSpPr>
            <a:spLocks noGrp="1"/>
          </p:cNvSpPr>
          <p:nvPr>
            <p:ph type="title" idx="4294967295"/>
          </p:nvPr>
        </p:nvSpPr>
        <p:spPr bwMode="auto">
          <a:xfrm>
            <a:off x="755650" y="115888"/>
            <a:ext cx="8229600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r"/>
            <a:r>
              <a:rPr lang="ar-DZ" altLang="fr-FR" sz="2000" b="1" dirty="0">
                <a:solidFill>
                  <a:schemeClr val="bg1"/>
                </a:solidFill>
              </a:rPr>
              <a:t>لماذا مرصد </a:t>
            </a:r>
            <a:r>
              <a:rPr lang="ar-DZ" altLang="fr-FR" sz="2000" b="1" dirty="0" err="1">
                <a:solidFill>
                  <a:schemeClr val="bg1"/>
                </a:solidFill>
              </a:rPr>
              <a:t>كامارغ</a:t>
            </a:r>
            <a:r>
              <a:rPr lang="ar-DZ" altLang="fr-FR" sz="2000" b="1" dirty="0">
                <a:solidFill>
                  <a:schemeClr val="bg1"/>
                </a:solidFill>
              </a:rPr>
              <a:t>؟</a:t>
            </a:r>
            <a:endParaRPr lang="en-GB" altLang="fr-FR" sz="2000" b="1" dirty="0">
              <a:solidFill>
                <a:schemeClr val="bg1"/>
              </a:solidFill>
            </a:endParaRPr>
          </a:p>
        </p:txBody>
      </p:sp>
      <p:sp>
        <p:nvSpPr>
          <p:cNvPr id="12" name="Espace réservé du texte 1"/>
          <p:cNvSpPr txBox="1">
            <a:spLocks/>
          </p:cNvSpPr>
          <p:nvPr/>
        </p:nvSpPr>
        <p:spPr>
          <a:xfrm>
            <a:off x="687388" y="850899"/>
            <a:ext cx="6851650" cy="646113"/>
          </a:xfrm>
          <a:prstGeom prst="rect">
            <a:avLst/>
          </a:prstGeom>
        </p:spPr>
        <p:txBody>
          <a:bodyPr/>
          <a:lstStyle/>
          <a:p>
            <a:pPr algn="ctr" eaLnBrk="0" hangingPunct="0">
              <a:spcBef>
                <a:spcPts val="0"/>
              </a:spcBef>
              <a:defRPr/>
            </a:pPr>
            <a:r>
              <a:rPr lang="ar-DZ" altLang="fr-FR" sz="2400" b="1" dirty="0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  <a:cs typeface="Times New Roman" pitchFamily="18" charset="0"/>
              </a:rPr>
              <a:t>الهدف المعتمد، 2001 :</a:t>
            </a:r>
            <a:endParaRPr lang="en-GB" sz="2400" b="1" dirty="0">
              <a:latin typeface="Maiandra GD" pitchFamily="34" charset="0"/>
              <a:cs typeface="+mn-cs"/>
            </a:endParaRPr>
          </a:p>
        </p:txBody>
      </p:sp>
      <p:sp>
        <p:nvSpPr>
          <p:cNvPr id="14" name="Espace réservé du texte 1"/>
          <p:cNvSpPr txBox="1">
            <a:spLocks/>
          </p:cNvSpPr>
          <p:nvPr/>
        </p:nvSpPr>
        <p:spPr>
          <a:xfrm>
            <a:off x="823376" y="1727197"/>
            <a:ext cx="7497248" cy="4279903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8775" lvl="1" indent="-358775" algn="r" rtl="1">
              <a:lnSpc>
                <a:spcPct val="300000"/>
              </a:lnSpc>
              <a:buSzPct val="85000"/>
              <a:buBlip>
                <a:blip r:embed="rId2"/>
              </a:buBlip>
            </a:pPr>
            <a:r>
              <a:rPr lang="ar-DZ" altLang="fr-FR" sz="2000" dirty="0">
                <a:solidFill>
                  <a:srgbClr val="000000"/>
                </a:solidFill>
                <a:latin typeface="Maiandra GD" panose="020E0502030308020204" pitchFamily="34" charset="0"/>
              </a:rPr>
              <a:t>مرصد مهمته : ” تحسين إدارة الإقليم كمساهمة في تحقيق التنمية المستدامة </a:t>
            </a:r>
            <a:r>
              <a:rPr lang="ar-DZ" altLang="fr-FR" sz="2000" dirty="0" smtClean="0">
                <a:solidFill>
                  <a:srgbClr val="000000"/>
                </a:solidFill>
                <a:latin typeface="Maiandra GD" panose="020E0502030308020204" pitchFamily="34" charset="0"/>
              </a:rPr>
              <a:t>“</a:t>
            </a:r>
            <a:endParaRPr lang="fr-FR" altLang="fr-FR" sz="2000" dirty="0" smtClean="0">
              <a:solidFill>
                <a:srgbClr val="000000"/>
              </a:solidFill>
              <a:latin typeface="Maiandra GD" panose="020E0502030308020204" pitchFamily="34" charset="0"/>
            </a:endParaRPr>
          </a:p>
          <a:p>
            <a:pPr marL="358775" lvl="1" indent="-358775" algn="r" rtl="1">
              <a:buSzPct val="85000"/>
              <a:buBlip>
                <a:blip r:embed="rId2"/>
              </a:buBlip>
            </a:pPr>
            <a:endParaRPr lang="fr-FR" altLang="fr-FR" sz="2000" dirty="0" smtClean="0">
              <a:latin typeface="Maiandra GD" panose="020E0502030308020204" pitchFamily="34" charset="0"/>
            </a:endParaRPr>
          </a:p>
          <a:p>
            <a:pPr marL="358775" lvl="1" indent="-358775" algn="r" rtl="1">
              <a:buSzPct val="85000"/>
              <a:buBlip>
                <a:blip r:embed="rId2"/>
              </a:buBlip>
            </a:pPr>
            <a:r>
              <a:rPr lang="ar-DZ" altLang="fr-FR" sz="2000" dirty="0" smtClean="0">
                <a:latin typeface="Maiandra GD" panose="020E0502030308020204" pitchFamily="34" charset="0"/>
              </a:rPr>
              <a:t>تغطية </a:t>
            </a:r>
            <a:r>
              <a:rPr lang="ar-DZ" altLang="fr-FR" sz="2000" dirty="0">
                <a:latin typeface="Maiandra GD" panose="020E0502030308020204" pitchFamily="34" charset="0"/>
              </a:rPr>
              <a:t>الدلتا بأكملها (التقسيمات الإدارية الشاملة</a:t>
            </a:r>
            <a:r>
              <a:rPr lang="ar-DZ" altLang="fr-FR" sz="2000" dirty="0" smtClean="0">
                <a:latin typeface="Maiandra GD" panose="020E0502030308020204" pitchFamily="34" charset="0"/>
              </a:rPr>
              <a:t>)</a:t>
            </a:r>
            <a:endParaRPr lang="fr-FR" altLang="fr-FR" sz="2000" dirty="0" smtClean="0">
              <a:latin typeface="Maiandra GD" panose="020E0502030308020204" pitchFamily="34" charset="0"/>
            </a:endParaRPr>
          </a:p>
          <a:p>
            <a:pPr marL="358775" lvl="1" indent="-358775" algn="r" rtl="1">
              <a:buSzPct val="85000"/>
              <a:buBlip>
                <a:blip r:embed="rId2"/>
              </a:buBlip>
            </a:pPr>
            <a:endParaRPr lang="fr-FR" sz="2000" dirty="0">
              <a:latin typeface="Maiandra GD" panose="020E0502030308020204" pitchFamily="34" charset="0"/>
            </a:endParaRPr>
          </a:p>
          <a:p>
            <a:pPr marL="0" lvl="1" indent="0" algn="r" rtl="1">
              <a:buSzPct val="85000"/>
              <a:buNone/>
            </a:pPr>
            <a:r>
              <a:rPr lang="fr-FR" sz="2000" dirty="0" smtClean="0">
                <a:latin typeface="Maiandra GD" panose="020E0502030308020204" pitchFamily="34" charset="0"/>
              </a:rPr>
              <a:t> </a:t>
            </a:r>
            <a:endParaRPr lang="fr-FR" sz="2000" dirty="0">
              <a:latin typeface="Maiandra GD" panose="020E0502030308020204" pitchFamily="34" charset="0"/>
            </a:endParaRPr>
          </a:p>
          <a:p>
            <a:pPr marL="358775" lvl="1" indent="-358775" algn="r" rtl="1">
              <a:buSzPct val="85000"/>
              <a:buBlip>
                <a:blip r:embed="rId2"/>
              </a:buBlip>
            </a:pPr>
            <a:r>
              <a:rPr lang="ar-DZ" sz="2000" dirty="0">
                <a:latin typeface="Maiandra GD" panose="020E0502030308020204" pitchFamily="34" charset="0"/>
              </a:rPr>
              <a:t>أهداف وغايات متعددة :اكتساب معرفة مشتركة بالدلتا المساعدة في صنع القرار وتقييم السياسات العامة في هذا الإقليم الإعلام وتبادل المعرفة والدراية الفنية</a:t>
            </a:r>
            <a:endParaRPr lang="fr-FR" altLang="fr-FR" sz="3200" dirty="0">
              <a:solidFill>
                <a:schemeClr val="tx1"/>
              </a:solidFill>
              <a:latin typeface="Maiandra GD" panose="020E0502030308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23129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Text Box 2"/>
          <p:cNvSpPr txBox="1">
            <a:spLocks noChangeArrowheads="1"/>
          </p:cNvSpPr>
          <p:nvPr/>
        </p:nvSpPr>
        <p:spPr bwMode="auto">
          <a:xfrm>
            <a:off x="609600" y="990600"/>
            <a:ext cx="8534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fr-FR" altLang="fr-FR" sz="1800">
              <a:solidFill>
                <a:schemeClr val="tx1"/>
              </a:solidFill>
            </a:endParaRPr>
          </a:p>
        </p:txBody>
      </p:sp>
      <p:sp>
        <p:nvSpPr>
          <p:cNvPr id="11" name="Titre 2"/>
          <p:cNvSpPr>
            <a:spLocks noGrp="1"/>
          </p:cNvSpPr>
          <p:nvPr>
            <p:ph type="title" idx="4294967295"/>
          </p:nvPr>
        </p:nvSpPr>
        <p:spPr bwMode="auto">
          <a:xfrm>
            <a:off x="755650" y="115888"/>
            <a:ext cx="8229600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r"/>
            <a:r>
              <a:rPr lang="fr-FR" altLang="fr-FR" sz="2000" b="1" dirty="0">
                <a:solidFill>
                  <a:schemeClr val="bg1"/>
                </a:solidFill>
              </a:rPr>
              <a:t>Many </a:t>
            </a:r>
            <a:r>
              <a:rPr lang="fr-FR" altLang="fr-FR" sz="2000" b="1" dirty="0" err="1">
                <a:solidFill>
                  <a:schemeClr val="bg1"/>
                </a:solidFill>
              </a:rPr>
              <a:t>targets</a:t>
            </a:r>
            <a:r>
              <a:rPr lang="fr-FR" altLang="fr-FR" sz="2000" b="1" dirty="0">
                <a:solidFill>
                  <a:schemeClr val="bg1"/>
                </a:solidFill>
              </a:rPr>
              <a:t> !</a:t>
            </a:r>
            <a:endParaRPr lang="en-GB" altLang="fr-FR" sz="2000" b="1" dirty="0">
              <a:solidFill>
                <a:schemeClr val="bg1"/>
              </a:solidFill>
            </a:endParaRPr>
          </a:p>
        </p:txBody>
      </p:sp>
      <p:sp>
        <p:nvSpPr>
          <p:cNvPr id="12" name="Espace réservé du texte 1"/>
          <p:cNvSpPr txBox="1">
            <a:spLocks/>
          </p:cNvSpPr>
          <p:nvPr/>
        </p:nvSpPr>
        <p:spPr>
          <a:xfrm>
            <a:off x="687388" y="850899"/>
            <a:ext cx="6851650" cy="646113"/>
          </a:xfrm>
          <a:prstGeom prst="rect">
            <a:avLst/>
          </a:prstGeom>
        </p:spPr>
        <p:txBody>
          <a:bodyPr/>
          <a:lstStyle/>
          <a:p>
            <a:pPr algn="ctr" eaLnBrk="0" hangingPunct="0">
              <a:spcBef>
                <a:spcPts val="0"/>
              </a:spcBef>
              <a:defRPr/>
            </a:pPr>
            <a:r>
              <a:rPr lang="ar-DZ" altLang="fr-FR" sz="2400" b="1" dirty="0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  <a:cs typeface="Times New Roman" pitchFamily="18" charset="0"/>
              </a:rPr>
              <a:t>مرصد، لمن؟ لأي غرض؟</a:t>
            </a:r>
            <a:endParaRPr lang="en-GB" sz="2400" b="1" dirty="0">
              <a:latin typeface="Maiandra GD" pitchFamily="34" charset="0"/>
              <a:cs typeface="+mn-cs"/>
            </a:endParaRPr>
          </a:p>
        </p:txBody>
      </p:sp>
      <p:sp>
        <p:nvSpPr>
          <p:cNvPr id="14" name="Espace réservé du texte 1"/>
          <p:cNvSpPr txBox="1">
            <a:spLocks/>
          </p:cNvSpPr>
          <p:nvPr/>
        </p:nvSpPr>
        <p:spPr>
          <a:xfrm>
            <a:off x="823376" y="1727198"/>
            <a:ext cx="7497248" cy="4502152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8775" lvl="1" indent="-358775" algn="r" rtl="1">
              <a:buSzPct val="85000"/>
              <a:buBlip>
                <a:blip r:embed="rId2"/>
              </a:buBlip>
            </a:pPr>
            <a:r>
              <a:rPr lang="ar-DZ" altLang="fr-FR" sz="2000" dirty="0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</a:rPr>
              <a:t>صانعو </a:t>
            </a:r>
            <a:r>
              <a:rPr lang="ar-DZ" altLang="fr-FR" sz="2000" dirty="0" smtClean="0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</a:rPr>
              <a:t>القرار</a:t>
            </a:r>
            <a:r>
              <a:rPr lang="fr-FR" altLang="fr-FR" sz="2000" dirty="0" smtClean="0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</a:rPr>
              <a:t>&lt;&lt;</a:t>
            </a:r>
            <a:r>
              <a:rPr lang="ar-DZ" altLang="fr-FR" sz="2000" dirty="0" smtClean="0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</a:rPr>
              <a:t> </a:t>
            </a:r>
            <a:r>
              <a:rPr lang="ar-DZ" altLang="fr-FR" sz="2000" dirty="0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</a:rPr>
              <a:t>السلطات المحلية، وكالة </a:t>
            </a:r>
            <a:r>
              <a:rPr lang="ar-DZ" altLang="fr-FR" sz="2000" dirty="0" err="1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</a:rPr>
              <a:t>مستجمعات</a:t>
            </a:r>
            <a:r>
              <a:rPr lang="ar-DZ" altLang="fr-FR" sz="2000" dirty="0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</a:rPr>
              <a:t> المياه، وكالات التمويل ...  المساعدة في صنع القرار؛ تقييم السياسات العامة المحلية</a:t>
            </a:r>
            <a:r>
              <a:rPr lang="ar-DZ" altLang="fr-FR" sz="2000" dirty="0" smtClean="0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</a:rPr>
              <a:t>.</a:t>
            </a:r>
            <a:endParaRPr lang="fr-FR" altLang="fr-FR" sz="2000" dirty="0" smtClean="0">
              <a:solidFill>
                <a:schemeClr val="accent1">
                  <a:lumMod val="75000"/>
                </a:schemeClr>
              </a:solidFill>
              <a:latin typeface="Maiandra GD" panose="020E0502030308020204" pitchFamily="34" charset="0"/>
            </a:endParaRPr>
          </a:p>
          <a:p>
            <a:pPr marL="358775" lvl="1" indent="-358775" algn="r" rtl="1">
              <a:buSzPct val="85000"/>
              <a:buBlip>
                <a:blip r:embed="rId2"/>
              </a:buBlip>
            </a:pPr>
            <a:endParaRPr lang="fr-FR" altLang="fr-FR" sz="2000" dirty="0">
              <a:solidFill>
                <a:schemeClr val="accent1">
                  <a:lumMod val="75000"/>
                </a:schemeClr>
              </a:solidFill>
              <a:latin typeface="Maiandra GD" panose="020E0502030308020204" pitchFamily="34" charset="0"/>
              <a:cs typeface="Times New Roman" pitchFamily="18" charset="0"/>
              <a:sym typeface="Wingdings" panose="05000000000000000000" pitchFamily="2" charset="2"/>
            </a:endParaRPr>
          </a:p>
          <a:p>
            <a:pPr marL="358775" lvl="1" indent="-358775" algn="r" rtl="1">
              <a:buSzPct val="85000"/>
              <a:buBlip>
                <a:blip r:embed="rId2"/>
              </a:buBlip>
            </a:pPr>
            <a:r>
              <a:rPr lang="ar-DZ" altLang="fr-FR" sz="2000" dirty="0" smtClean="0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</a:rPr>
              <a:t>العلماء </a:t>
            </a:r>
            <a:r>
              <a:rPr lang="ar-DZ" altLang="fr-FR" sz="2000" dirty="0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</a:rPr>
              <a:t>ومديرو الأراضي الرطبة </a:t>
            </a:r>
            <a:r>
              <a:rPr lang="ar-DZ" altLang="fr-FR" sz="2000" dirty="0" smtClean="0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</a:rPr>
              <a:t>تنسيق </a:t>
            </a:r>
            <a:r>
              <a:rPr lang="ar-DZ" altLang="fr-FR" sz="2000" dirty="0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</a:rPr>
              <a:t>أفضل، وتآزر، ومواءمة البيانات </a:t>
            </a:r>
            <a:r>
              <a:rPr lang="ar-DZ" altLang="fr-FR" sz="2000" dirty="0" smtClean="0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</a:rPr>
              <a:t>والبروتوكولات</a:t>
            </a:r>
            <a:endParaRPr lang="fr-FR" altLang="fr-FR" sz="2000" dirty="0" smtClean="0">
              <a:solidFill>
                <a:schemeClr val="accent1">
                  <a:lumMod val="75000"/>
                </a:schemeClr>
              </a:solidFill>
              <a:latin typeface="Maiandra GD" panose="020E0502030308020204" pitchFamily="34" charset="0"/>
            </a:endParaRPr>
          </a:p>
          <a:p>
            <a:pPr marL="358775" lvl="1" indent="-358775" algn="r" rtl="1">
              <a:buSzPct val="85000"/>
              <a:buBlip>
                <a:blip r:embed="rId2"/>
              </a:buBlip>
            </a:pPr>
            <a:endParaRPr lang="fr-FR" altLang="fr-FR" sz="2000" dirty="0">
              <a:solidFill>
                <a:schemeClr val="accent1">
                  <a:lumMod val="75000"/>
                </a:schemeClr>
              </a:solidFill>
              <a:latin typeface="Maiandra GD" panose="020E0502030308020204" pitchFamily="34" charset="0"/>
              <a:cs typeface="Times New Roman" pitchFamily="18" charset="0"/>
              <a:sym typeface="Wingdings" panose="05000000000000000000" pitchFamily="2" charset="2"/>
            </a:endParaRPr>
          </a:p>
          <a:p>
            <a:pPr marL="358775" lvl="1" indent="-358775" algn="r" rtl="1">
              <a:buSzPct val="85000"/>
              <a:buBlip>
                <a:blip r:embed="rId2"/>
              </a:buBlip>
            </a:pPr>
            <a:r>
              <a:rPr lang="ar-DZ" altLang="fr-FR" sz="2000" dirty="0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  <a:sym typeface="Wingdings" panose="05000000000000000000" pitchFamily="2" charset="2"/>
              </a:rPr>
              <a:t>الجمهور بشكل عام </a:t>
            </a:r>
            <a:r>
              <a:rPr lang="fr-FR" altLang="fr-FR" sz="2000" dirty="0" smtClean="0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  <a:sym typeface="Wingdings" panose="05000000000000000000" pitchFamily="2" charset="2"/>
              </a:rPr>
              <a:t>&lt;&lt;</a:t>
            </a:r>
            <a:r>
              <a:rPr lang="ar-DZ" altLang="fr-FR" sz="2000" dirty="0" smtClean="0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  <a:sym typeface="Wingdings" panose="05000000000000000000" pitchFamily="2" charset="2"/>
              </a:rPr>
              <a:t>تحسين </a:t>
            </a:r>
            <a:r>
              <a:rPr lang="ar-DZ" altLang="fr-FR" sz="2000" dirty="0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  <a:sym typeface="Wingdings" panose="05000000000000000000" pitchFamily="2" charset="2"/>
              </a:rPr>
              <a:t>المعرفة بالدلتا المرموقة؛ تحسين التواصل؛ المساعدة في المشاركة المحلية في برامج الحفظ</a:t>
            </a:r>
            <a:r>
              <a:rPr lang="ar-DZ" altLang="fr-FR" sz="2000" dirty="0" smtClean="0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  <a:sym typeface="Wingdings" panose="05000000000000000000" pitchFamily="2" charset="2"/>
              </a:rPr>
              <a:t>...</a:t>
            </a:r>
            <a:endParaRPr lang="fr-FR" altLang="fr-FR" sz="2000" dirty="0" smtClean="0">
              <a:solidFill>
                <a:schemeClr val="accent1">
                  <a:lumMod val="75000"/>
                </a:schemeClr>
              </a:solidFill>
              <a:latin typeface="Maiandra GD" panose="020E0502030308020204" pitchFamily="34" charset="0"/>
              <a:sym typeface="Wingdings" panose="05000000000000000000" pitchFamily="2" charset="2"/>
            </a:endParaRPr>
          </a:p>
          <a:p>
            <a:pPr marL="358775" lvl="1" indent="-358775" algn="r" rtl="1">
              <a:buSzPct val="85000"/>
              <a:buBlip>
                <a:blip r:embed="rId2"/>
              </a:buBlip>
            </a:pPr>
            <a:endParaRPr lang="fr-FR" altLang="fr-FR" sz="2000" dirty="0" smtClean="0">
              <a:solidFill>
                <a:schemeClr val="accent1">
                  <a:lumMod val="75000"/>
                </a:schemeClr>
              </a:solidFill>
              <a:latin typeface="Maiandra GD" panose="020E0502030308020204" pitchFamily="34" charset="0"/>
              <a:sym typeface="Wingdings" panose="05000000000000000000" pitchFamily="2" charset="2"/>
            </a:endParaRPr>
          </a:p>
          <a:p>
            <a:pPr marL="358775" lvl="1" indent="-358775" algn="r" rtl="1">
              <a:buSzPct val="85000"/>
              <a:buBlip>
                <a:blip r:embed="rId2"/>
              </a:buBlip>
            </a:pPr>
            <a:r>
              <a:rPr lang="ar-DZ" altLang="fr-FR" sz="2000" dirty="0" smtClean="0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  <a:sym typeface="Wingdings" panose="05000000000000000000" pitchFamily="2" charset="2"/>
              </a:rPr>
              <a:t>جميع </a:t>
            </a:r>
            <a:r>
              <a:rPr lang="ar-DZ" altLang="fr-FR" sz="2000" dirty="0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  <a:sym typeface="Wingdings" panose="05000000000000000000" pitchFamily="2" charset="2"/>
              </a:rPr>
              <a:t>أصحاب المصلحة المحليين </a:t>
            </a:r>
            <a:r>
              <a:rPr lang="fr-FR" altLang="fr-FR" sz="2000" dirty="0" smtClean="0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  <a:sym typeface="Wingdings" panose="05000000000000000000" pitchFamily="2" charset="2"/>
              </a:rPr>
              <a:t>&lt;&lt;</a:t>
            </a:r>
            <a:r>
              <a:rPr lang="ar-DZ" altLang="fr-FR" sz="2000" dirty="0" smtClean="0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  <a:sym typeface="Wingdings" panose="05000000000000000000" pitchFamily="2" charset="2"/>
              </a:rPr>
              <a:t> </a:t>
            </a:r>
            <a:r>
              <a:rPr lang="ar-DZ" altLang="fr-FR" sz="2000" dirty="0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  <a:sym typeface="Wingdings" panose="05000000000000000000" pitchFamily="2" charset="2"/>
              </a:rPr>
              <a:t>تحسين المناقشات بفضل البيانات المشتركة/فهم القضايا</a:t>
            </a:r>
            <a:endParaRPr lang="fr-FR" altLang="fr-FR" sz="2400" b="1" i="1" dirty="0">
              <a:solidFill>
                <a:schemeClr val="accent1">
                  <a:lumMod val="75000"/>
                </a:schemeClr>
              </a:solidFill>
              <a:latin typeface="Maiandra GD" panose="020E0502030308020204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89242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Text Box 2"/>
          <p:cNvSpPr txBox="1">
            <a:spLocks noChangeArrowheads="1"/>
          </p:cNvSpPr>
          <p:nvPr/>
        </p:nvSpPr>
        <p:spPr bwMode="auto">
          <a:xfrm>
            <a:off x="609600" y="990600"/>
            <a:ext cx="8534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fr-FR" altLang="fr-FR" sz="1800">
              <a:solidFill>
                <a:schemeClr val="tx1"/>
              </a:solidFill>
            </a:endParaRPr>
          </a:p>
        </p:txBody>
      </p:sp>
      <p:sp>
        <p:nvSpPr>
          <p:cNvPr id="134147" name="Text Box 3"/>
          <p:cNvSpPr txBox="1">
            <a:spLocks noChangeArrowheads="1"/>
          </p:cNvSpPr>
          <p:nvPr/>
        </p:nvSpPr>
        <p:spPr bwMode="auto">
          <a:xfrm>
            <a:off x="495300" y="849481"/>
            <a:ext cx="81534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DZ" altLang="fr-FR" sz="2400" b="1" dirty="0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</a:rPr>
              <a:t>إنشاء مرصد </a:t>
            </a:r>
            <a:r>
              <a:rPr lang="ar-DZ" altLang="fr-FR" sz="2400" b="1" dirty="0" err="1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</a:rPr>
              <a:t>كامارغ</a:t>
            </a:r>
            <a:r>
              <a:rPr lang="ar-DZ" altLang="fr-FR" sz="2400" b="1" dirty="0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</a:rPr>
              <a:t>، 2001 </a:t>
            </a:r>
            <a:endParaRPr lang="fr-FR" altLang="fr-FR" sz="2400" b="1" dirty="0">
              <a:solidFill>
                <a:schemeClr val="accent1">
                  <a:lumMod val="75000"/>
                </a:schemeClr>
              </a:solidFill>
              <a:latin typeface="Maiandra GD" panose="020E0502030308020204" pitchFamily="34" charset="0"/>
            </a:endParaRPr>
          </a:p>
        </p:txBody>
      </p:sp>
      <p:sp>
        <p:nvSpPr>
          <p:cNvPr id="134148" name="Text Box 4"/>
          <p:cNvSpPr txBox="1">
            <a:spLocks noChangeArrowheads="1"/>
          </p:cNvSpPr>
          <p:nvPr/>
        </p:nvSpPr>
        <p:spPr bwMode="auto">
          <a:xfrm>
            <a:off x="838200" y="2394527"/>
            <a:ext cx="7467600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fr-FR" altLang="fr-FR" sz="2000" u="sng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spcBef>
                <a:spcPct val="50000"/>
              </a:spcBef>
            </a:pPr>
            <a:r>
              <a:rPr lang="fr-FR" altLang="fr-FR" sz="2000" b="1" i="1" dirty="0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</a:rPr>
              <a:t> </a:t>
            </a:r>
            <a:endParaRPr lang="fr-FR" altLang="fr-FR" sz="2000" dirty="0">
              <a:solidFill>
                <a:schemeClr val="accent1">
                  <a:lumMod val="75000"/>
                </a:schemeClr>
              </a:solidFill>
              <a:latin typeface="+mj-lt"/>
            </a:endParaRPr>
          </a:p>
          <a:p>
            <a:pPr algn="ctr">
              <a:spcBef>
                <a:spcPct val="50000"/>
              </a:spcBef>
            </a:pPr>
            <a:endParaRPr lang="fr-FR" altLang="fr-FR" sz="2000" i="1" dirty="0">
              <a:solidFill>
                <a:schemeClr val="tx1"/>
              </a:solidFill>
            </a:endParaRPr>
          </a:p>
        </p:txBody>
      </p:sp>
      <p:sp>
        <p:nvSpPr>
          <p:cNvPr id="134153" name="Text Box 9"/>
          <p:cNvSpPr txBox="1">
            <a:spLocks noChangeArrowheads="1"/>
          </p:cNvSpPr>
          <p:nvPr/>
        </p:nvSpPr>
        <p:spPr bwMode="auto">
          <a:xfrm>
            <a:off x="838200" y="3886200"/>
            <a:ext cx="6934200" cy="40229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914400" indent="-4572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371600" indent="-4572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828800" indent="-4572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286000" indent="-4572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7432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2004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6576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1148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just">
              <a:spcBef>
                <a:spcPct val="50000"/>
              </a:spcBef>
            </a:pPr>
            <a:endParaRPr lang="fr-FR" altLang="fr-FR" sz="2000" dirty="0">
              <a:latin typeface="+mj-lt"/>
              <a:cs typeface="Times New Roman" pitchFamily="18" charset="0"/>
            </a:endParaRPr>
          </a:p>
        </p:txBody>
      </p:sp>
      <p:sp>
        <p:nvSpPr>
          <p:cNvPr id="6" name="Espace réservé du texte 1"/>
          <p:cNvSpPr txBox="1">
            <a:spLocks/>
          </p:cNvSpPr>
          <p:nvPr/>
        </p:nvSpPr>
        <p:spPr>
          <a:xfrm>
            <a:off x="962025" y="1941821"/>
            <a:ext cx="7343775" cy="858529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8775" lvl="1" indent="-358775" algn="r" rtl="1">
              <a:buSzPct val="85000"/>
              <a:buBlip>
                <a:blip r:embed="rId2"/>
              </a:buBlip>
            </a:pPr>
            <a:r>
              <a:rPr lang="ar-DZ" altLang="fr-FR" sz="2000" dirty="0">
                <a:solidFill>
                  <a:srgbClr val="000000"/>
                </a:solidFill>
                <a:latin typeface="Maiandra GD" panose="020E0502030308020204" pitchFamily="34" charset="0"/>
              </a:rPr>
              <a:t>دفع منتزه </a:t>
            </a:r>
            <a:r>
              <a:rPr lang="ar-DZ" altLang="fr-FR" sz="2000" dirty="0" err="1">
                <a:solidFill>
                  <a:srgbClr val="000000"/>
                </a:solidFill>
                <a:latin typeface="Maiandra GD" panose="020E0502030308020204" pitchFamily="34" charset="0"/>
              </a:rPr>
              <a:t>كامارغ</a:t>
            </a:r>
            <a:r>
              <a:rPr lang="ar-DZ" altLang="fr-FR" sz="2000" dirty="0">
                <a:solidFill>
                  <a:srgbClr val="000000"/>
                </a:solidFill>
                <a:latin typeface="Maiandra GD" panose="020E0502030308020204" pitchFamily="34" charset="0"/>
              </a:rPr>
              <a:t> الإقليمي إلى تنسيقها (ليس بالإجماع)</a:t>
            </a:r>
            <a:endParaRPr lang="fr-FR" altLang="fr-FR" sz="2000" dirty="0">
              <a:solidFill>
                <a:srgbClr val="000000"/>
              </a:solidFill>
              <a:latin typeface="Maiandra GD" panose="020E0502030308020204" pitchFamily="34" charset="0"/>
            </a:endParaRPr>
          </a:p>
          <a:p>
            <a:pPr marL="358775" lvl="1" indent="-358775">
              <a:buSzPct val="85000"/>
              <a:buBlip>
                <a:blip r:embed="rId2"/>
              </a:buBlip>
            </a:pPr>
            <a:endParaRPr lang="fr-FR" altLang="fr-FR" sz="2000" i="1" dirty="0">
              <a:solidFill>
                <a:schemeClr val="tx1"/>
              </a:solidFill>
              <a:latin typeface="Maiandra GD" panose="020E0502030308020204" pitchFamily="34" charset="0"/>
              <a:cs typeface="Times New Roman" pitchFamily="18" charset="0"/>
            </a:endParaRPr>
          </a:p>
          <a:p>
            <a:pPr marL="358775" lvl="1" indent="-358775">
              <a:buSzPct val="85000"/>
              <a:buFontTx/>
              <a:buBlip>
                <a:blip r:embed="rId2"/>
              </a:buBlip>
            </a:pPr>
            <a:endParaRPr lang="fr-FR" altLang="fr-FR" sz="2000" dirty="0">
              <a:solidFill>
                <a:schemeClr val="accent1">
                  <a:lumMod val="75000"/>
                </a:schemeClr>
              </a:solidFill>
              <a:latin typeface="Maiandra GD" panose="020E0502030308020204" pitchFamily="34" charset="0"/>
            </a:endParaRPr>
          </a:p>
          <a:p>
            <a:pPr marL="358775" lvl="1" indent="-358775">
              <a:buSzPct val="85000"/>
              <a:buFontTx/>
              <a:buBlip>
                <a:blip r:embed="rId2"/>
              </a:buBlip>
            </a:pPr>
            <a:endParaRPr lang="en-US" altLang="fr-FR" sz="2000" dirty="0">
              <a:latin typeface="Maiandra GD" panose="020E0502030308020204" pitchFamily="34" charset="0"/>
            </a:endParaRPr>
          </a:p>
        </p:txBody>
      </p:sp>
      <p:sp>
        <p:nvSpPr>
          <p:cNvPr id="7" name="Titre 2"/>
          <p:cNvSpPr txBox="1">
            <a:spLocks/>
          </p:cNvSpPr>
          <p:nvPr/>
        </p:nvSpPr>
        <p:spPr bwMode="auto">
          <a:xfrm>
            <a:off x="755650" y="115888"/>
            <a:ext cx="8229600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r>
              <a:rPr lang="ar-DZ" altLang="fr-FR" sz="2000" b="1" dirty="0">
                <a:solidFill>
                  <a:schemeClr val="bg1"/>
                </a:solidFill>
              </a:rPr>
              <a:t>2001 : مرصد</a:t>
            </a:r>
            <a:endParaRPr lang="en-GB" altLang="fr-FR" sz="2000" b="1" dirty="0">
              <a:solidFill>
                <a:schemeClr val="bg1"/>
              </a:solidFill>
            </a:endParaRPr>
          </a:p>
        </p:txBody>
      </p:sp>
      <p:sp>
        <p:nvSpPr>
          <p:cNvPr id="2" name="Espace réservé du texte 1"/>
          <p:cNvSpPr txBox="1">
            <a:spLocks/>
          </p:cNvSpPr>
          <p:nvPr/>
        </p:nvSpPr>
        <p:spPr>
          <a:xfrm>
            <a:off x="969336" y="3170142"/>
            <a:ext cx="7205327" cy="1095648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8775" lvl="1" indent="-358775" algn="r" rtl="1">
              <a:buSzPct val="85000"/>
              <a:buBlip>
                <a:blip r:embed="rId2"/>
              </a:buBlip>
            </a:pPr>
            <a:r>
              <a:rPr lang="ar-DZ" altLang="fr-FR" sz="2000" dirty="0">
                <a:solidFill>
                  <a:srgbClr val="000000"/>
                </a:solidFill>
                <a:latin typeface="+mj-lt"/>
              </a:rPr>
              <a:t>مجموعات العمل </a:t>
            </a:r>
            <a:r>
              <a:rPr lang="ar-DZ" altLang="fr-FR" sz="2000" dirty="0" err="1">
                <a:solidFill>
                  <a:srgbClr val="000000"/>
                </a:solidFill>
                <a:latin typeface="+mj-lt"/>
              </a:rPr>
              <a:t>المواضيعية</a:t>
            </a:r>
            <a:r>
              <a:rPr lang="ar-DZ" altLang="fr-FR" sz="2000" dirty="0">
                <a:solidFill>
                  <a:srgbClr val="000000"/>
                </a:solidFill>
                <a:latin typeface="+mj-lt"/>
              </a:rPr>
              <a:t> الفنية المنشأة </a:t>
            </a:r>
            <a:r>
              <a:rPr lang="fr-FR" altLang="fr-FR" sz="2000" dirty="0" smtClean="0">
                <a:solidFill>
                  <a:srgbClr val="000000"/>
                </a:solidFill>
                <a:latin typeface="+mj-lt"/>
              </a:rPr>
              <a:t>&lt;&lt;</a:t>
            </a:r>
            <a:r>
              <a:rPr lang="ar-DZ" altLang="fr-FR" sz="2000" dirty="0" smtClean="0">
                <a:solidFill>
                  <a:srgbClr val="000000"/>
                </a:solidFill>
                <a:latin typeface="+mj-lt"/>
              </a:rPr>
              <a:t> </a:t>
            </a:r>
            <a:r>
              <a:rPr lang="ar-DZ" altLang="fr-FR" sz="2000" dirty="0">
                <a:solidFill>
                  <a:srgbClr val="000000"/>
                </a:solidFill>
                <a:latin typeface="+mj-lt"/>
              </a:rPr>
              <a:t>” ما الذي يجب أن نرصده في إطار المواضيع أ، ب، ج...؟ “</a:t>
            </a:r>
            <a:endParaRPr lang="en-US" altLang="fr-FR" sz="2000" dirty="0">
              <a:latin typeface="+mj-lt"/>
            </a:endParaRPr>
          </a:p>
        </p:txBody>
      </p:sp>
      <p:sp>
        <p:nvSpPr>
          <p:cNvPr id="3" name="Espace réservé du texte 1"/>
          <p:cNvSpPr txBox="1">
            <a:spLocks/>
          </p:cNvSpPr>
          <p:nvPr/>
        </p:nvSpPr>
        <p:spPr>
          <a:xfrm>
            <a:off x="984361" y="4434024"/>
            <a:ext cx="7190302" cy="2592347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8775" lvl="1" indent="-358775" algn="r" rtl="1">
              <a:buSzPct val="85000"/>
              <a:buBlip>
                <a:blip r:embed="rId2"/>
              </a:buBlip>
            </a:pPr>
            <a:r>
              <a:rPr lang="ar-DZ" altLang="fr-FR" sz="2000" dirty="0">
                <a:solidFill>
                  <a:srgbClr val="000000"/>
                </a:solidFill>
                <a:latin typeface="+mj-lt"/>
              </a:rPr>
              <a:t>التقى وعمل، 2001 - 2003</a:t>
            </a:r>
            <a:endParaRPr lang="fr-FR" altLang="fr-FR" sz="2000" dirty="0">
              <a:solidFill>
                <a:srgbClr val="000000"/>
              </a:solidFill>
              <a:latin typeface="+mj-lt"/>
              <a:cs typeface="Times New Roman" pitchFamily="18" charset="0"/>
            </a:endParaRPr>
          </a:p>
          <a:p>
            <a:pPr marL="358775" lvl="1" indent="-358775">
              <a:buSzPct val="85000"/>
              <a:buBlip>
                <a:blip r:embed="rId2"/>
              </a:buBlip>
            </a:pPr>
            <a:endParaRPr lang="fr-FR" altLang="fr-FR" sz="2000" dirty="0">
              <a:solidFill>
                <a:srgbClr val="000000"/>
              </a:solidFill>
              <a:latin typeface="+mj-lt"/>
              <a:cs typeface="Times New Roman" pitchFamily="18" charset="0"/>
            </a:endParaRPr>
          </a:p>
          <a:p>
            <a:pPr marL="358775" lvl="1" indent="-358775" algn="r" rtl="1">
              <a:buSzPct val="85000"/>
              <a:buBlip>
                <a:blip r:embed="rId2"/>
              </a:buBlip>
            </a:pPr>
            <a:r>
              <a:rPr lang="ar-DZ" altLang="fr-FR" sz="2000" dirty="0">
                <a:solidFill>
                  <a:srgbClr val="000000"/>
                </a:solidFill>
                <a:latin typeface="+mj-lt"/>
              </a:rPr>
              <a:t>... ثم في حالة </a:t>
            </a:r>
            <a:r>
              <a:rPr lang="ar-DZ" altLang="fr-FR" sz="2000" dirty="0">
                <a:solidFill>
                  <a:srgbClr val="FF0000"/>
                </a:solidFill>
                <a:latin typeface="+mj-lt"/>
              </a:rPr>
              <a:t>خمول</a:t>
            </a:r>
            <a:r>
              <a:rPr lang="ar-DZ" altLang="fr-FR" sz="2000" dirty="0">
                <a:solidFill>
                  <a:srgbClr val="000000"/>
                </a:solidFill>
                <a:latin typeface="+mj-lt"/>
              </a:rPr>
              <a:t> (جدال بين ”الشركاء“؛ لا سلطة للتحقق من صحة المقترحات، ولا إرادة لبعض الشركاء في مشاركة البيانات مع الآخرين ...) </a:t>
            </a:r>
            <a:endParaRPr lang="fr-FR" altLang="fr-FR" sz="2000" i="1" dirty="0">
              <a:solidFill>
                <a:schemeClr val="tx1"/>
              </a:solidFill>
              <a:latin typeface="+mj-lt"/>
              <a:cs typeface="Times New Roman" pitchFamily="18" charset="0"/>
            </a:endParaRPr>
          </a:p>
          <a:p>
            <a:pPr marL="358775" lvl="1" indent="-358775">
              <a:buSzPct val="85000"/>
              <a:buBlip>
                <a:blip r:embed="rId2"/>
              </a:buBlip>
            </a:pPr>
            <a:endParaRPr lang="fr-FR" altLang="fr-FR" sz="2000" i="1" dirty="0">
              <a:solidFill>
                <a:schemeClr val="tx1"/>
              </a:solidFill>
              <a:cs typeface="Times New Roman" pitchFamily="18" charset="0"/>
            </a:endParaRPr>
          </a:p>
          <a:p>
            <a:pPr marL="0" lvl="1" indent="0">
              <a:buSzPct val="85000"/>
              <a:buNone/>
            </a:pPr>
            <a:endParaRPr lang="fr-FR" altLang="fr-FR" sz="2000" dirty="0">
              <a:solidFill>
                <a:schemeClr val="accent1">
                  <a:lumMod val="7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397701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2"/>
          <p:cNvSpPr txBox="1">
            <a:spLocks/>
          </p:cNvSpPr>
          <p:nvPr/>
        </p:nvSpPr>
        <p:spPr bwMode="auto">
          <a:xfrm>
            <a:off x="755650" y="115888"/>
            <a:ext cx="8229600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ar-DZ" altLang="fr-FR" sz="2400" b="1" dirty="0">
                <a:solidFill>
                  <a:schemeClr val="bg1"/>
                </a:solidFill>
              </a:rPr>
              <a:t>ما الخطأ الذي حدث ؟</a:t>
            </a:r>
            <a:endParaRPr lang="fr-FR" altLang="fr-FR" sz="2400" b="1" dirty="0">
              <a:solidFill>
                <a:schemeClr val="bg1"/>
              </a:solidFill>
            </a:endParaRPr>
          </a:p>
        </p:txBody>
      </p:sp>
      <p:sp>
        <p:nvSpPr>
          <p:cNvPr id="8" name="Espace réservé du texte 1"/>
          <p:cNvSpPr txBox="1">
            <a:spLocks/>
          </p:cNvSpPr>
          <p:nvPr/>
        </p:nvSpPr>
        <p:spPr>
          <a:xfrm>
            <a:off x="1034796" y="1033932"/>
            <a:ext cx="6971868" cy="5071593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r" rtl="1">
              <a:buSzPct val="85000"/>
              <a:buNone/>
            </a:pPr>
            <a:r>
              <a:rPr lang="ar-DZ" altLang="fr-FR" sz="2400" b="1" dirty="0">
                <a:solidFill>
                  <a:srgbClr val="0070C0"/>
                </a:solidFill>
                <a:latin typeface="Maiandra GD" panose="020E0502030308020204" pitchFamily="34" charset="0"/>
              </a:rPr>
              <a:t>العودة إلى نقطة البداية :</a:t>
            </a:r>
            <a:endParaRPr lang="fr-FR" altLang="fr-FR" sz="2000" dirty="0">
              <a:solidFill>
                <a:srgbClr val="000000"/>
              </a:solidFill>
              <a:latin typeface="+mj-lt"/>
            </a:endParaRPr>
          </a:p>
          <a:p>
            <a:pPr marL="358775" lvl="1" indent="-358775" algn="r" rtl="1">
              <a:lnSpc>
                <a:spcPct val="150000"/>
              </a:lnSpc>
              <a:buSzPct val="85000"/>
              <a:buBlip>
                <a:blip r:embed="rId2"/>
              </a:buBlip>
            </a:pPr>
            <a:r>
              <a:rPr lang="ar-DZ" altLang="fr-FR" sz="2000" dirty="0">
                <a:latin typeface="+mj-lt"/>
              </a:rPr>
              <a:t>عدم وجود إرادة لقيادة المرصد من الحديقة الإقليمية (الجهة الفاعلة الوحيدة ذات النطاق الواضح، كل </a:t>
            </a:r>
            <a:r>
              <a:rPr lang="ar-DZ" altLang="fr-FR" sz="2000" dirty="0" err="1">
                <a:latin typeface="+mj-lt"/>
              </a:rPr>
              <a:t>الكامارغ</a:t>
            </a:r>
            <a:r>
              <a:rPr lang="ar-DZ" altLang="fr-FR" sz="2000" dirty="0">
                <a:latin typeface="+mj-lt"/>
              </a:rPr>
              <a:t>);</a:t>
            </a:r>
            <a:endParaRPr lang="fr-FR" altLang="fr-FR" sz="1600" i="1" dirty="0">
              <a:latin typeface="+mj-lt"/>
            </a:endParaRPr>
          </a:p>
          <a:p>
            <a:pPr marL="358775" lvl="1" indent="-358775" algn="r" rtl="1">
              <a:lnSpc>
                <a:spcPct val="150000"/>
              </a:lnSpc>
              <a:buSzPct val="85000"/>
              <a:buBlip>
                <a:blip r:embed="rId2"/>
              </a:buBlip>
            </a:pPr>
            <a:r>
              <a:rPr lang="ar-DZ" altLang="fr-FR" sz="2000" dirty="0">
                <a:latin typeface="+mj-lt"/>
              </a:rPr>
              <a:t>لا يوجد تفويض رسمي، باستثناء رغبات مجموعة غير رسمية مكونة من 6 شركاء بيئيين </a:t>
            </a:r>
            <a:r>
              <a:rPr lang="ar-DZ" altLang="fr-FR" sz="2000" dirty="0" smtClean="0">
                <a:latin typeface="+mj-lt"/>
              </a:rPr>
              <a:t>بما </a:t>
            </a:r>
            <a:r>
              <a:rPr lang="ar-DZ" altLang="fr-FR" sz="2000" dirty="0">
                <a:latin typeface="+mj-lt"/>
              </a:rPr>
              <a:t>في ذلك </a:t>
            </a:r>
            <a:r>
              <a:rPr lang="fr-FR" altLang="fr-FR" sz="2000" dirty="0" err="1" smtClean="0">
                <a:latin typeface="+mj-lt"/>
              </a:rPr>
              <a:t>TdV</a:t>
            </a:r>
            <a:endParaRPr lang="fr-FR" altLang="fr-FR" sz="2000" dirty="0">
              <a:latin typeface="+mj-lt"/>
            </a:endParaRPr>
          </a:p>
          <a:p>
            <a:pPr marL="358775" lvl="1" indent="-358775" algn="r" rtl="1">
              <a:lnSpc>
                <a:spcPct val="150000"/>
              </a:lnSpc>
              <a:buSzPct val="85000"/>
              <a:buBlip>
                <a:blip r:embed="rId2"/>
              </a:buBlip>
            </a:pPr>
            <a:r>
              <a:rPr lang="ar-DZ" altLang="fr-FR" sz="2000" dirty="0">
                <a:latin typeface="+mj-lt"/>
              </a:rPr>
              <a:t>الآثار المترتبة على الهدف غير مفهومة تمامًا عند التوقيع (”تحسين الإدارة“؟ </a:t>
            </a:r>
            <a:r>
              <a:rPr lang="fr-FR" altLang="fr-FR" sz="2000" dirty="0" smtClean="0">
                <a:latin typeface="+mj-lt"/>
              </a:rPr>
              <a:t>&lt;&lt;</a:t>
            </a:r>
            <a:r>
              <a:rPr lang="ar-DZ" altLang="fr-FR" sz="2000" dirty="0" smtClean="0">
                <a:latin typeface="+mj-lt"/>
              </a:rPr>
              <a:t> </a:t>
            </a:r>
            <a:r>
              <a:rPr lang="ar-DZ" altLang="fr-FR" sz="2000" dirty="0">
                <a:latin typeface="+mj-lt"/>
              </a:rPr>
              <a:t>الوضع الراهن الذي تفضله السلطات المحلية ...)</a:t>
            </a:r>
            <a:endParaRPr lang="fr-FR" altLang="fr-FR" sz="2000" dirty="0">
              <a:latin typeface="+mj-lt"/>
            </a:endParaRPr>
          </a:p>
          <a:p>
            <a:pPr marL="358775" lvl="1" indent="-358775" algn="r" rtl="1">
              <a:lnSpc>
                <a:spcPct val="150000"/>
              </a:lnSpc>
              <a:buSzPct val="85000"/>
              <a:buBlip>
                <a:blip r:embed="rId2"/>
              </a:buBlip>
            </a:pPr>
            <a:r>
              <a:rPr lang="ar-DZ" altLang="fr-FR" sz="2000" dirty="0">
                <a:latin typeface="+mj-lt"/>
              </a:rPr>
              <a:t>أهداف غير مشتركة بالإجماع (لا يوجد استعداد حقيقي من قبل الشركاء لتقييم المتنزه الإقليمي والبلديات وغيرها)</a:t>
            </a:r>
            <a:endParaRPr lang="fr-FR" altLang="fr-FR" sz="1600" i="1" dirty="0">
              <a:latin typeface="+mj-lt"/>
            </a:endParaRPr>
          </a:p>
        </p:txBody>
      </p:sp>
      <p:sp>
        <p:nvSpPr>
          <p:cNvPr id="3" name="Espace réservé du texte 1">
            <a:extLst>
              <a:ext uri="{FF2B5EF4-FFF2-40B4-BE49-F238E27FC236}">
                <a16:creationId xmlns:a16="http://schemas.microsoft.com/office/drawing/2014/main" id="{B27176C4-5166-53BD-C494-BE8EF89C75E4}"/>
              </a:ext>
            </a:extLst>
          </p:cNvPr>
          <p:cNvSpPr txBox="1">
            <a:spLocks/>
          </p:cNvSpPr>
          <p:nvPr/>
        </p:nvSpPr>
        <p:spPr>
          <a:xfrm>
            <a:off x="1137335" y="6302178"/>
            <a:ext cx="6869329" cy="439934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ctr">
              <a:buSzPct val="85000"/>
              <a:buNone/>
            </a:pPr>
            <a:r>
              <a:rPr lang="fr-FR" altLang="fr-FR" sz="2000" b="1" i="1" dirty="0">
                <a:solidFill>
                  <a:srgbClr val="FF0000"/>
                </a:solidFill>
                <a:latin typeface="+mj-lt"/>
                <a:sym typeface="Wingdings" panose="05000000000000000000" pitchFamily="2" charset="2"/>
              </a:rPr>
              <a:t> </a:t>
            </a:r>
            <a:r>
              <a:rPr lang="ar-DZ" altLang="fr-FR" sz="2000" b="1" i="1" dirty="0">
                <a:solidFill>
                  <a:srgbClr val="FF0000"/>
                </a:solidFill>
                <a:latin typeface="+mj-lt"/>
                <a:sym typeface="Wingdings" panose="05000000000000000000" pitchFamily="2" charset="2"/>
              </a:rPr>
              <a:t>الموت البطيء لمرصد </a:t>
            </a:r>
            <a:r>
              <a:rPr lang="ar-DZ" altLang="fr-FR" sz="2000" b="1" i="1" dirty="0" err="1">
                <a:solidFill>
                  <a:srgbClr val="FF0000"/>
                </a:solidFill>
                <a:latin typeface="+mj-lt"/>
                <a:sym typeface="Wingdings" panose="05000000000000000000" pitchFamily="2" charset="2"/>
              </a:rPr>
              <a:t>كامارغ</a:t>
            </a:r>
            <a:r>
              <a:rPr lang="ar-DZ" altLang="fr-FR" sz="2000" b="1" i="1" dirty="0">
                <a:solidFill>
                  <a:srgbClr val="FF0000"/>
                </a:solidFill>
                <a:latin typeface="+mj-lt"/>
                <a:sym typeface="Wingdings" panose="05000000000000000000" pitchFamily="2" charset="2"/>
              </a:rPr>
              <a:t> (2006-2008)</a:t>
            </a:r>
            <a:endParaRPr lang="fr-FR" altLang="fr-FR" sz="2000" b="1" i="1" dirty="0">
              <a:solidFill>
                <a:srgbClr val="FF0000"/>
              </a:solidFill>
              <a:latin typeface="+mj-lt"/>
              <a:cs typeface="Times New Roman" pitchFamily="18" charset="0"/>
            </a:endParaRPr>
          </a:p>
          <a:p>
            <a:pPr marL="358775" lvl="1" indent="-358775">
              <a:buSzPct val="85000"/>
              <a:buFontTx/>
              <a:buBlip>
                <a:blip r:embed="rId2"/>
              </a:buBlip>
            </a:pPr>
            <a:endParaRPr lang="en-US" altLang="fr-FR" sz="2000" b="1" i="1" dirty="0">
              <a:solidFill>
                <a:srgbClr val="FF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544013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0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1075" y="820894"/>
            <a:ext cx="3833134" cy="534808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7" name="Espace réservé du texte 1"/>
          <p:cNvSpPr txBox="1">
            <a:spLocks/>
          </p:cNvSpPr>
          <p:nvPr/>
        </p:nvSpPr>
        <p:spPr>
          <a:xfrm>
            <a:off x="4981634" y="2681024"/>
            <a:ext cx="4162366" cy="2385135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SzPct val="85000"/>
              <a:buNone/>
            </a:pPr>
            <a:r>
              <a:rPr lang="fr-FR" altLang="fr-FR" sz="2400" b="1" i="1" dirty="0" err="1">
                <a:solidFill>
                  <a:srgbClr val="0070C0"/>
                </a:solidFill>
                <a:latin typeface="Maiandra GD" panose="020E0502030308020204" pitchFamily="34" charset="0"/>
              </a:rPr>
              <a:t>M.Sc</a:t>
            </a:r>
            <a:r>
              <a:rPr lang="fr-FR" altLang="fr-FR" sz="2400" b="1" i="1" dirty="0">
                <a:solidFill>
                  <a:srgbClr val="0070C0"/>
                </a:solidFill>
                <a:latin typeface="Maiandra GD" panose="020E0502030308020204" pitchFamily="34" charset="0"/>
              </a:rPr>
              <a:t>. </a:t>
            </a:r>
            <a:r>
              <a:rPr lang="fr-FR" altLang="fr-FR" sz="2400" b="1" i="1" dirty="0" err="1">
                <a:solidFill>
                  <a:srgbClr val="0070C0"/>
                </a:solidFill>
                <a:latin typeface="Maiandra GD" panose="020E0502030308020204" pitchFamily="34" charset="0"/>
              </a:rPr>
              <a:t>Thesis</a:t>
            </a:r>
            <a:r>
              <a:rPr lang="fr-FR" altLang="fr-FR" sz="2400" b="1" i="1" dirty="0">
                <a:solidFill>
                  <a:srgbClr val="0070C0"/>
                </a:solidFill>
                <a:latin typeface="Maiandra GD" panose="020E0502030308020204" pitchFamily="34" charset="0"/>
              </a:rPr>
              <a:t> (130 p.) </a:t>
            </a:r>
          </a:p>
          <a:p>
            <a:pPr marL="0" lvl="1" indent="0">
              <a:buSzPct val="85000"/>
              <a:buNone/>
            </a:pPr>
            <a:endParaRPr lang="fr-FR" altLang="fr-FR" sz="2400" b="1" i="1" dirty="0">
              <a:solidFill>
                <a:srgbClr val="0070C0"/>
              </a:solidFill>
              <a:latin typeface="Maiandra GD" panose="020E0502030308020204" pitchFamily="34" charset="0"/>
            </a:endParaRPr>
          </a:p>
          <a:p>
            <a:pPr marL="0" lvl="1" indent="0">
              <a:buSzPct val="85000"/>
              <a:buNone/>
            </a:pPr>
            <a:r>
              <a:rPr lang="fr-FR" altLang="fr-FR" sz="2400" b="1" i="1" dirty="0">
                <a:solidFill>
                  <a:srgbClr val="0070C0"/>
                </a:solidFill>
                <a:latin typeface="Maiandra GD" panose="020E0502030308020204" pitchFamily="34" charset="0"/>
              </a:rPr>
              <a:t>+ online </a:t>
            </a:r>
            <a:r>
              <a:rPr lang="fr-FR" altLang="fr-FR" sz="2400" b="1" i="1" dirty="0" err="1">
                <a:solidFill>
                  <a:srgbClr val="0070C0"/>
                </a:solidFill>
                <a:latin typeface="Maiandra GD" panose="020E0502030308020204" pitchFamily="34" charset="0"/>
              </a:rPr>
              <a:t>thematic</a:t>
            </a:r>
            <a:r>
              <a:rPr lang="fr-FR" altLang="fr-FR" sz="2400" b="1" i="1" dirty="0">
                <a:solidFill>
                  <a:srgbClr val="0070C0"/>
                </a:solidFill>
                <a:latin typeface="Maiandra GD" panose="020E0502030308020204" pitchFamily="34" charset="0"/>
              </a:rPr>
              <a:t> </a:t>
            </a:r>
            <a:r>
              <a:rPr lang="fr-FR" altLang="fr-FR" sz="2400" b="1" i="1" dirty="0" err="1">
                <a:solidFill>
                  <a:srgbClr val="0070C0"/>
                </a:solidFill>
                <a:latin typeface="Maiandra GD" panose="020E0502030308020204" pitchFamily="34" charset="0"/>
              </a:rPr>
              <a:t>syntheses</a:t>
            </a:r>
            <a:r>
              <a:rPr lang="fr-FR" altLang="fr-FR" sz="2400" b="1" i="1" dirty="0">
                <a:solidFill>
                  <a:srgbClr val="0070C0"/>
                </a:solidFill>
                <a:latin typeface="Maiandra GD" panose="020E0502030308020204" pitchFamily="34" charset="0"/>
              </a:rPr>
              <a:t>…</a:t>
            </a:r>
          </a:p>
        </p:txBody>
      </p:sp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102" y="666347"/>
            <a:ext cx="8804213" cy="55026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re 2">
            <a:extLst>
              <a:ext uri="{FF2B5EF4-FFF2-40B4-BE49-F238E27FC236}">
                <a16:creationId xmlns:a16="http://schemas.microsoft.com/office/drawing/2014/main" id="{092DFAE6-8ABF-E4A9-AEA5-408B2B0FA599}"/>
              </a:ext>
            </a:extLst>
          </p:cNvPr>
          <p:cNvSpPr txBox="1">
            <a:spLocks/>
          </p:cNvSpPr>
          <p:nvPr/>
        </p:nvSpPr>
        <p:spPr bwMode="auto">
          <a:xfrm>
            <a:off x="723580" y="54639"/>
            <a:ext cx="8229600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ar-DZ" altLang="fr-FR" sz="2400" b="1" dirty="0">
                <a:solidFill>
                  <a:schemeClr val="bg1"/>
                </a:solidFill>
              </a:rPr>
              <a:t>الناتج الرئيسي الوحيد: توليف لجميع البيانات الكمية</a:t>
            </a:r>
            <a:endParaRPr lang="fr-FR" altLang="fr-FR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7827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Text Box 2"/>
          <p:cNvSpPr txBox="1">
            <a:spLocks noChangeArrowheads="1"/>
          </p:cNvSpPr>
          <p:nvPr/>
        </p:nvSpPr>
        <p:spPr bwMode="auto">
          <a:xfrm>
            <a:off x="609600" y="990600"/>
            <a:ext cx="8534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fr-FR" altLang="fr-FR" sz="1800">
              <a:solidFill>
                <a:schemeClr val="tx1"/>
              </a:solidFill>
            </a:endParaRPr>
          </a:p>
        </p:txBody>
      </p:sp>
      <p:sp>
        <p:nvSpPr>
          <p:cNvPr id="134147" name="Text Box 3"/>
          <p:cNvSpPr txBox="1">
            <a:spLocks noChangeArrowheads="1"/>
          </p:cNvSpPr>
          <p:nvPr/>
        </p:nvSpPr>
        <p:spPr bwMode="auto">
          <a:xfrm>
            <a:off x="609600" y="845529"/>
            <a:ext cx="81534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DZ" altLang="fr-FR" sz="2400" b="1" dirty="0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</a:rPr>
              <a:t>الدروس المستخلصة</a:t>
            </a:r>
            <a:endParaRPr lang="fr-FR" altLang="fr-FR" sz="2400" b="1" dirty="0">
              <a:solidFill>
                <a:schemeClr val="accent1">
                  <a:lumMod val="75000"/>
                </a:schemeClr>
              </a:solidFill>
              <a:latin typeface="Maiandra GD" panose="020E0502030308020204" pitchFamily="34" charset="0"/>
            </a:endParaRPr>
          </a:p>
        </p:txBody>
      </p:sp>
      <p:sp>
        <p:nvSpPr>
          <p:cNvPr id="134148" name="Text Box 4"/>
          <p:cNvSpPr txBox="1">
            <a:spLocks noChangeArrowheads="1"/>
          </p:cNvSpPr>
          <p:nvPr/>
        </p:nvSpPr>
        <p:spPr bwMode="auto">
          <a:xfrm>
            <a:off x="838200" y="2394527"/>
            <a:ext cx="7467600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fr-FR" altLang="fr-FR" sz="2000" u="sng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spcBef>
                <a:spcPct val="50000"/>
              </a:spcBef>
            </a:pPr>
            <a:r>
              <a:rPr lang="fr-FR" altLang="fr-FR" sz="2000" b="1" i="1" dirty="0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</a:rPr>
              <a:t> </a:t>
            </a:r>
            <a:endParaRPr lang="fr-FR" altLang="fr-FR" sz="2000" dirty="0">
              <a:solidFill>
                <a:schemeClr val="accent1">
                  <a:lumMod val="75000"/>
                </a:schemeClr>
              </a:solidFill>
              <a:latin typeface="+mj-lt"/>
            </a:endParaRPr>
          </a:p>
          <a:p>
            <a:pPr algn="ctr">
              <a:spcBef>
                <a:spcPct val="50000"/>
              </a:spcBef>
            </a:pPr>
            <a:endParaRPr lang="fr-FR" altLang="fr-FR" sz="2000" i="1" dirty="0">
              <a:solidFill>
                <a:schemeClr val="tx1"/>
              </a:solidFill>
            </a:endParaRPr>
          </a:p>
        </p:txBody>
      </p:sp>
      <p:sp>
        <p:nvSpPr>
          <p:cNvPr id="134153" name="Text Box 9"/>
          <p:cNvSpPr txBox="1">
            <a:spLocks noChangeArrowheads="1"/>
          </p:cNvSpPr>
          <p:nvPr/>
        </p:nvSpPr>
        <p:spPr bwMode="auto">
          <a:xfrm>
            <a:off x="838200" y="3886200"/>
            <a:ext cx="6934200" cy="40229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914400" indent="-4572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371600" indent="-4572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828800" indent="-4572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286000" indent="-4572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7432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2004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6576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1148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just">
              <a:spcBef>
                <a:spcPct val="50000"/>
              </a:spcBef>
            </a:pPr>
            <a:endParaRPr lang="fr-FR" altLang="fr-FR" sz="2000" dirty="0">
              <a:latin typeface="+mj-lt"/>
              <a:cs typeface="Times New Roman" pitchFamily="18" charset="0"/>
            </a:endParaRPr>
          </a:p>
        </p:txBody>
      </p:sp>
      <p:sp>
        <p:nvSpPr>
          <p:cNvPr id="6" name="Espace réservé du texte 1"/>
          <p:cNvSpPr txBox="1">
            <a:spLocks/>
          </p:cNvSpPr>
          <p:nvPr/>
        </p:nvSpPr>
        <p:spPr>
          <a:xfrm>
            <a:off x="957262" y="1357313"/>
            <a:ext cx="7839075" cy="4510087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8775" lvl="1" indent="-358775" algn="r" rtl="1">
              <a:lnSpc>
                <a:spcPct val="150000"/>
              </a:lnSpc>
              <a:buSzPct val="85000"/>
              <a:buBlip>
                <a:blip r:embed="rId2"/>
              </a:buBlip>
            </a:pPr>
            <a:r>
              <a:rPr lang="ar-DZ" altLang="fr-FR" sz="2000" b="1" dirty="0">
                <a:solidFill>
                  <a:srgbClr val="0070C0"/>
                </a:solidFill>
                <a:latin typeface="+mj-lt"/>
              </a:rPr>
              <a:t>لا يوجد تفويض واضح من أي </a:t>
            </a:r>
            <a:r>
              <a:rPr lang="ar-DZ" altLang="fr-FR" sz="2000" b="1" dirty="0" smtClean="0">
                <a:solidFill>
                  <a:srgbClr val="0070C0"/>
                </a:solidFill>
                <a:latin typeface="+mj-lt"/>
              </a:rPr>
              <a:t>سلطة</a:t>
            </a:r>
            <a:endParaRPr lang="fr-FR" altLang="fr-FR" sz="2000" b="1" dirty="0" smtClean="0">
              <a:solidFill>
                <a:srgbClr val="0070C0"/>
              </a:solidFill>
              <a:latin typeface="+mj-lt"/>
            </a:endParaRPr>
          </a:p>
          <a:p>
            <a:pPr marL="358775" lvl="1" indent="-358775" algn="r" rtl="1">
              <a:lnSpc>
                <a:spcPct val="150000"/>
              </a:lnSpc>
              <a:buSzPct val="85000"/>
              <a:buBlip>
                <a:blip r:embed="rId2"/>
              </a:buBlip>
            </a:pPr>
            <a:r>
              <a:rPr lang="ar-DZ" altLang="fr-FR" sz="2000" b="1" dirty="0" smtClean="0">
                <a:solidFill>
                  <a:srgbClr val="0070C0"/>
                </a:solidFill>
                <a:latin typeface="+mj-lt"/>
              </a:rPr>
              <a:t>استهداف </a:t>
            </a:r>
            <a:r>
              <a:rPr lang="ar-DZ" altLang="fr-FR" sz="2000" b="1" dirty="0">
                <a:solidFill>
                  <a:srgbClr val="0070C0"/>
                </a:solidFill>
                <a:latin typeface="+mj-lt"/>
              </a:rPr>
              <a:t>الجميع تقريبًا </a:t>
            </a:r>
            <a:r>
              <a:rPr lang="fr-FR" altLang="fr-FR" sz="2000" b="1" dirty="0" smtClean="0">
                <a:solidFill>
                  <a:srgbClr val="0070C0"/>
                </a:solidFill>
                <a:latin typeface="+mj-lt"/>
              </a:rPr>
              <a:t>&lt;&lt;</a:t>
            </a:r>
            <a:r>
              <a:rPr lang="ar-DZ" altLang="fr-FR" sz="2000" b="1" dirty="0" smtClean="0">
                <a:solidFill>
                  <a:srgbClr val="0070C0"/>
                </a:solidFill>
                <a:latin typeface="+mj-lt"/>
              </a:rPr>
              <a:t> </a:t>
            </a:r>
            <a:r>
              <a:rPr lang="ar-DZ" altLang="fr-FR" sz="2000" b="1" dirty="0">
                <a:solidFill>
                  <a:srgbClr val="0070C0"/>
                </a:solidFill>
                <a:latin typeface="+mj-lt"/>
              </a:rPr>
              <a:t>أهداف كثيرة جدًا (لجميع الأهداف</a:t>
            </a:r>
            <a:r>
              <a:rPr lang="ar-DZ" altLang="fr-FR" sz="2000" b="1" dirty="0" smtClean="0">
                <a:solidFill>
                  <a:srgbClr val="0070C0"/>
                </a:solidFill>
                <a:latin typeface="+mj-lt"/>
              </a:rPr>
              <a:t>)</a:t>
            </a:r>
            <a:endParaRPr lang="fr-FR" altLang="fr-FR" sz="2000" b="1" dirty="0" smtClean="0">
              <a:solidFill>
                <a:srgbClr val="0070C0"/>
              </a:solidFill>
              <a:latin typeface="+mj-lt"/>
            </a:endParaRPr>
          </a:p>
          <a:p>
            <a:pPr marL="358775" lvl="1" indent="-358775" algn="r" rtl="1">
              <a:lnSpc>
                <a:spcPct val="150000"/>
              </a:lnSpc>
              <a:buSzPct val="85000"/>
              <a:buBlip>
                <a:blip r:embed="rId2"/>
              </a:buBlip>
            </a:pPr>
            <a:r>
              <a:rPr lang="ar-DZ" altLang="fr-FR" sz="2000" b="1" dirty="0" smtClean="0">
                <a:solidFill>
                  <a:srgbClr val="0070C0"/>
                </a:solidFill>
                <a:latin typeface="+mj-lt"/>
              </a:rPr>
              <a:t>لا </a:t>
            </a:r>
            <a:r>
              <a:rPr lang="ar-DZ" altLang="fr-FR" sz="2000" b="1" dirty="0">
                <a:solidFill>
                  <a:srgbClr val="0070C0"/>
                </a:solidFill>
                <a:latin typeface="+mj-lt"/>
              </a:rPr>
              <a:t>يوجد قائد بلا منازع : قائد إقليمي متردد + قائد متردد تجاهه (عدم رغبة بعض الشركاء في مشاركة البيانات</a:t>
            </a:r>
            <a:r>
              <a:rPr lang="ar-DZ" altLang="fr-FR" sz="2000" b="1" dirty="0" smtClean="0">
                <a:solidFill>
                  <a:srgbClr val="0070C0"/>
                </a:solidFill>
                <a:latin typeface="+mj-lt"/>
              </a:rPr>
              <a:t>)</a:t>
            </a:r>
            <a:endParaRPr lang="fr-FR" altLang="fr-FR" sz="2000" b="1" dirty="0" smtClean="0">
              <a:solidFill>
                <a:srgbClr val="0070C0"/>
              </a:solidFill>
              <a:latin typeface="+mj-lt"/>
            </a:endParaRPr>
          </a:p>
          <a:p>
            <a:pPr marL="358775" lvl="1" indent="-358775" algn="r" rtl="1">
              <a:lnSpc>
                <a:spcPct val="150000"/>
              </a:lnSpc>
              <a:buSzPct val="85000"/>
              <a:buBlip>
                <a:blip r:embed="rId2"/>
              </a:buBlip>
            </a:pPr>
            <a:r>
              <a:rPr lang="ar-DZ" altLang="fr-FR" sz="2000" b="1" dirty="0" smtClean="0">
                <a:solidFill>
                  <a:srgbClr val="0070C0"/>
                </a:solidFill>
                <a:latin typeface="+mj-lt"/>
              </a:rPr>
              <a:t>كان </a:t>
            </a:r>
            <a:r>
              <a:rPr lang="ar-DZ" altLang="fr-FR" sz="2000" b="1" dirty="0">
                <a:solidFill>
                  <a:srgbClr val="0070C0"/>
                </a:solidFill>
                <a:latin typeface="+mj-lt"/>
              </a:rPr>
              <a:t>لدى بعض الشركاء مكاسب أكثر من غيرهم (وعاء بيانات مشترك ”مجاني للجميع“ </a:t>
            </a:r>
            <a:r>
              <a:rPr lang="ar-DZ" altLang="fr-FR" sz="2000" b="1" dirty="0" smtClean="0">
                <a:solidFill>
                  <a:srgbClr val="0070C0"/>
                </a:solidFill>
                <a:latin typeface="+mj-lt"/>
              </a:rPr>
              <a:t>؟)</a:t>
            </a:r>
            <a:endParaRPr lang="fr-FR" altLang="fr-FR" sz="2000" b="1" dirty="0" smtClean="0">
              <a:solidFill>
                <a:srgbClr val="0070C0"/>
              </a:solidFill>
              <a:latin typeface="+mj-lt"/>
            </a:endParaRPr>
          </a:p>
          <a:p>
            <a:pPr marL="358775" lvl="1" indent="-358775" algn="r" rtl="1">
              <a:lnSpc>
                <a:spcPct val="150000"/>
              </a:lnSpc>
              <a:buSzPct val="85000"/>
              <a:buBlip>
                <a:blip r:embed="rId2"/>
              </a:buBlip>
            </a:pPr>
            <a:r>
              <a:rPr lang="ar-DZ" altLang="fr-FR" sz="2000" b="1" dirty="0" smtClean="0">
                <a:solidFill>
                  <a:srgbClr val="0070C0"/>
                </a:solidFill>
                <a:latin typeface="+mj-lt"/>
              </a:rPr>
              <a:t>تفكير </a:t>
            </a:r>
            <a:r>
              <a:rPr lang="ar-DZ" altLang="fr-FR" sz="2000" b="1" dirty="0">
                <a:solidFill>
                  <a:srgbClr val="0070C0"/>
                </a:solidFill>
                <a:latin typeface="+mj-lt"/>
              </a:rPr>
              <a:t>ساذج (؟) = ” يمكن للمرصد أن يوحد جميع أصحاب المصلحة في منطقة مشتركة، لتحسين الإدارة بفضل البيانات الموضوعية </a:t>
            </a:r>
            <a:r>
              <a:rPr lang="ar-DZ" altLang="fr-FR" sz="2000" b="1" dirty="0" smtClean="0">
                <a:solidFill>
                  <a:srgbClr val="0070C0"/>
                </a:solidFill>
                <a:latin typeface="+mj-lt"/>
              </a:rPr>
              <a:t>“</a:t>
            </a:r>
            <a:endParaRPr lang="fr-FR" altLang="fr-FR" sz="2000" b="1" dirty="0" smtClean="0">
              <a:solidFill>
                <a:srgbClr val="0070C0"/>
              </a:solidFill>
              <a:latin typeface="+mj-lt"/>
            </a:endParaRPr>
          </a:p>
          <a:p>
            <a:pPr marL="358775" lvl="1" indent="-358775" algn="r" rtl="1">
              <a:lnSpc>
                <a:spcPct val="150000"/>
              </a:lnSpc>
              <a:buSzPct val="85000"/>
              <a:buBlip>
                <a:blip r:embed="rId2"/>
              </a:buBlip>
            </a:pPr>
            <a:r>
              <a:rPr lang="ar-DZ" altLang="fr-FR" sz="2000" b="1" dirty="0" smtClean="0">
                <a:solidFill>
                  <a:srgbClr val="0070C0"/>
                </a:solidFill>
                <a:latin typeface="+mj-lt"/>
              </a:rPr>
              <a:t>الأهداف </a:t>
            </a:r>
            <a:r>
              <a:rPr lang="ar-DZ" altLang="fr-FR" sz="2000" b="1" dirty="0">
                <a:solidFill>
                  <a:srgbClr val="0070C0"/>
                </a:solidFill>
                <a:latin typeface="+mj-lt"/>
              </a:rPr>
              <a:t>المشتركة ... فقط طالما أنها تظل نظرية (على سبيل المثال ” تقييم السياسات العامة “ </a:t>
            </a:r>
            <a:r>
              <a:rPr lang="fr-FR" altLang="fr-FR" sz="2000" b="1" dirty="0" smtClean="0">
                <a:solidFill>
                  <a:srgbClr val="0070C0"/>
                </a:solidFill>
                <a:latin typeface="+mj-lt"/>
              </a:rPr>
              <a:t>&lt;&lt;</a:t>
            </a:r>
            <a:r>
              <a:rPr lang="ar-DZ" altLang="fr-FR" sz="2000" b="1" dirty="0" smtClean="0">
                <a:solidFill>
                  <a:srgbClr val="0070C0"/>
                </a:solidFill>
                <a:latin typeface="+mj-lt"/>
              </a:rPr>
              <a:t>يخشى </a:t>
            </a:r>
            <a:r>
              <a:rPr lang="ar-DZ" altLang="fr-FR" sz="2000" b="1" dirty="0">
                <a:solidFill>
                  <a:srgbClr val="0070C0"/>
                </a:solidFill>
                <a:latin typeface="+mj-lt"/>
              </a:rPr>
              <a:t>مديرو المنتزهات الإقليمية)</a:t>
            </a:r>
            <a:endParaRPr lang="en-US" altLang="fr-FR" sz="2000" dirty="0">
              <a:latin typeface="+mj-lt"/>
            </a:endParaRPr>
          </a:p>
        </p:txBody>
      </p:sp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50068FF1-E0D3-240F-14F6-DFB20447914D}"/>
              </a:ext>
            </a:extLst>
          </p:cNvPr>
          <p:cNvSpPr txBox="1">
            <a:spLocks/>
          </p:cNvSpPr>
          <p:nvPr/>
        </p:nvSpPr>
        <p:spPr>
          <a:xfrm>
            <a:off x="1137335" y="6012471"/>
            <a:ext cx="7511365" cy="439934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ctr">
              <a:buSzPct val="85000"/>
              <a:buNone/>
            </a:pPr>
            <a:r>
              <a:rPr lang="fr-FR" altLang="fr-FR" sz="2000" b="1" i="1" dirty="0">
                <a:solidFill>
                  <a:srgbClr val="FF0000"/>
                </a:solidFill>
                <a:latin typeface="+mj-lt"/>
                <a:sym typeface="Wingdings" panose="05000000000000000000" pitchFamily="2" charset="2"/>
              </a:rPr>
              <a:t> </a:t>
            </a:r>
            <a:r>
              <a:rPr lang="ar-DZ" altLang="fr-FR" sz="2000" b="1" i="1" dirty="0">
                <a:solidFill>
                  <a:srgbClr val="FF0000"/>
                </a:solidFill>
                <a:latin typeface="+mj-lt"/>
                <a:sym typeface="Wingdings" panose="05000000000000000000" pitchFamily="2" charset="2"/>
              </a:rPr>
              <a:t>الأهمية الحيوية للخطوات الأولية : الولاية، </a:t>
            </a:r>
            <a:r>
              <a:rPr lang="ar-DZ" altLang="fr-FR" sz="2000" b="1" i="1" dirty="0" err="1">
                <a:solidFill>
                  <a:srgbClr val="FF0000"/>
                </a:solidFill>
                <a:latin typeface="+mj-lt"/>
                <a:sym typeface="Wingdings" panose="05000000000000000000" pitchFamily="2" charset="2"/>
              </a:rPr>
              <a:t>والحوكمة</a:t>
            </a:r>
            <a:r>
              <a:rPr lang="ar-DZ" altLang="fr-FR" sz="2000" b="1" i="1" dirty="0">
                <a:solidFill>
                  <a:srgbClr val="FF0000"/>
                </a:solidFill>
                <a:latin typeface="+mj-lt"/>
                <a:sym typeface="Wingdings" panose="05000000000000000000" pitchFamily="2" charset="2"/>
              </a:rPr>
              <a:t>، والهدف والغايات، والأهداف، والمبادئ ...)</a:t>
            </a:r>
            <a:endParaRPr lang="fr-FR" altLang="fr-FR" sz="2000" b="1" i="1" dirty="0">
              <a:solidFill>
                <a:srgbClr val="FF0000"/>
              </a:solidFill>
              <a:latin typeface="+mj-lt"/>
            </a:endParaRPr>
          </a:p>
          <a:p>
            <a:pPr marL="0" lvl="1" indent="0">
              <a:buSzPct val="85000"/>
              <a:buNone/>
            </a:pPr>
            <a:endParaRPr lang="fr-FR" altLang="fr-FR" sz="2000" b="1" i="1" dirty="0">
              <a:solidFill>
                <a:srgbClr val="FF0000"/>
              </a:solidFill>
              <a:latin typeface="+mj-lt"/>
              <a:cs typeface="Times New Roman" pitchFamily="18" charset="0"/>
            </a:endParaRPr>
          </a:p>
          <a:p>
            <a:pPr marL="358775" lvl="1" indent="-358775">
              <a:buSzPct val="85000"/>
              <a:buFontTx/>
              <a:buBlip>
                <a:blip r:embed="rId2"/>
              </a:buBlip>
            </a:pPr>
            <a:endParaRPr lang="en-US" altLang="fr-FR" sz="2000" b="1" i="1" dirty="0">
              <a:solidFill>
                <a:srgbClr val="FF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75686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1_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que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17357</TotalTime>
  <Words>1080</Words>
  <Application>Microsoft Office PowerPoint</Application>
  <PresentationFormat>Affichage à l'écran (4:3)</PresentationFormat>
  <Paragraphs>122</Paragraphs>
  <Slides>21</Slides>
  <Notes>0</Notes>
  <HiddenSlides>1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21</vt:i4>
      </vt:variant>
    </vt:vector>
  </HeadingPairs>
  <TitlesOfParts>
    <vt:vector size="29" baseType="lpstr">
      <vt:lpstr>Arial</vt:lpstr>
      <vt:lpstr>Arial Narrow</vt:lpstr>
      <vt:lpstr>Calibri</vt:lpstr>
      <vt:lpstr>Maiandra GD</vt:lpstr>
      <vt:lpstr>Tahoma</vt:lpstr>
      <vt:lpstr>Times New Roman</vt:lpstr>
      <vt:lpstr>Wingdings</vt:lpstr>
      <vt:lpstr>1_Thème Office</vt:lpstr>
      <vt:lpstr>10 يونيو 2024</vt:lpstr>
      <vt:lpstr>Présentation PowerPoint</vt:lpstr>
      <vt:lpstr>لماذا مرصد كامارغ؟</vt:lpstr>
      <vt:lpstr>لماذا مرصد كامارغ؟</vt:lpstr>
      <vt:lpstr>Many targets !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بحيرة إشكول (تونس) : 1970-80'</vt:lpstr>
      <vt:lpstr>بحيرة إيشكول (تونس) : 1994</vt:lpstr>
      <vt:lpstr>بحيرة إيشكول (تونس)</vt:lpstr>
      <vt:lpstr>بحيرة إيشكول (تونس)</vt:lpstr>
      <vt:lpstr>Présentation PowerPoint</vt:lpstr>
      <vt:lpstr>Présentation PowerPoint</vt:lpstr>
      <vt:lpstr>بحيرة إيشكول (تونس)</vt:lpstr>
      <vt:lpstr>بحيرة إيشكول (تونس)</vt:lpstr>
      <vt:lpstr>اختبار...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jenyfer</dc:creator>
  <cp:lastModifiedBy>Reviewer </cp:lastModifiedBy>
  <cp:revision>416</cp:revision>
  <dcterms:created xsi:type="dcterms:W3CDTF">2011-05-03T08:32:01Z</dcterms:created>
  <dcterms:modified xsi:type="dcterms:W3CDTF">2025-02-28T13:12:48Z</dcterms:modified>
</cp:coreProperties>
</file>