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66" r:id="rId4"/>
    <p:sldId id="259" r:id="rId5"/>
    <p:sldId id="267" r:id="rId6"/>
    <p:sldId id="260" r:id="rId7"/>
    <p:sldId id="268" r:id="rId8"/>
    <p:sldId id="261" r:id="rId9"/>
    <p:sldId id="262" r:id="rId10"/>
    <p:sldId id="264" r:id="rId11"/>
    <p:sldId id="265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17"/>
    <p:restoredTop sz="94737"/>
  </p:normalViewPr>
  <p:slideViewPr>
    <p:cSldViewPr snapToGrid="0" snapToObjects="1">
      <p:cViewPr>
        <p:scale>
          <a:sx n="88" d="100"/>
          <a:sy n="88" d="100"/>
        </p:scale>
        <p:origin x="-120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F81FDDF-4BAD-704A-97D6-A9EF60A29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F8048125-C58D-4F4B-BB05-84B385308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79E41C0-4580-5445-8C1D-725836B4A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0F83902-3939-7941-97D5-D1E1B825C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6BB5ADE-09BE-FC41-B3FA-BA762C6B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93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6A32909-FD9C-4444-8FC7-38EB660A1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255C7497-3C5F-F747-AAD9-06E301C60E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83CB554-1E79-EC4A-8DF7-1FFFEBAC7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1F4EC28-9AE7-9F4E-B43A-6A269D68D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6B615E3-AD19-C847-83E5-D3D659125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622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1A1D0E7C-D838-004A-B93A-725DEFA420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A8A0B07D-454D-8744-AC68-0FC44521BD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8603F1E-EB74-DB48-963E-65CFA6A84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B2AD2A6-C354-AB4B-B711-F13B5761F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BDDDE3D-0B87-C94C-B2C1-9F232D7C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9713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6717B67-8F61-E147-BD02-75DE282F7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ECAD2B-13F8-9443-8332-1DA32FA70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F9488DE-7DD6-A445-966B-9205E35E6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B114520-7B6D-0145-9BA5-EC6BF1D91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962E93B-C7F9-5B47-A4B7-BC5FBA6B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403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B727FF4-C8F3-3644-82D6-76735084D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3A78A0CF-9E23-4E45-879A-622BB3B16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18DC132-4335-EA44-A9CF-BBB250974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5484F66-EC3E-CA4D-B504-6FA23D414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FE82560-EA18-3346-9B4D-9E64D9525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8953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C31C190-F291-BB4C-A56B-229C14D95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B03435B-7597-0347-9EB4-00CB4E9C5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8CF6FF1-4352-1141-81D5-CED810C52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42697889-13BA-C744-91A9-7179E194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BA370D8F-8DFB-2642-A407-F39CADCF9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5C2FD2F-4FD5-4847-8073-450030BB7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8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0A21552-CF74-1841-9A9E-4A6CF8088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7E6E80B2-2281-2A4F-BBAC-C5EB73542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4E6293D-8F54-C34B-BFE7-6C664BC82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099A6DAF-7118-CC41-8878-FB3F2C4E8E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46F64CB-B332-0C46-BD17-4863EAE38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4734F79C-10A7-D947-8053-A23F5ABF7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73401817-F24F-544E-8F85-E512EEBAC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EE4F5D88-CDE7-764B-8352-F0FEAAF1A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014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4CCC475-3A18-D443-9EE6-C90FB3D0B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41858FA2-DA72-7746-9376-71C22F60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C194EC15-3DE4-F741-9697-89B2BB9D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CBEEB8A-6ACD-3E4D-A3F0-CC1B8562E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595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E9C7EBCE-BA1B-9940-BF3D-BD55EBEFE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DD60C7C4-EC79-D54B-AE48-4468DF42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247A684-BA2F-DA4B-839E-0577BA40D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583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2C41335-6573-A545-B651-B85F5ABAF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A37E8A9-A7D8-A440-BC47-884E799B3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155B570-0934-4F46-A11D-13C335216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7425C38-E5D4-F447-B7C4-432D0299D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AA2840B-B5F9-E34E-9A10-713DBAE6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EE50368A-6363-9B45-9262-013C9877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4336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E2D5309-66A7-4E4B-ABE2-D27559EEC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1C1B1AB9-1E9C-0149-B863-93A92E2D3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E9E15A54-D456-A141-972D-3DF7E6F72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0855F2C-FF07-4941-AE46-C3653F84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7447EC8D-1295-D74F-8BD0-7C41B1933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A5E873B-0E37-6546-9C34-F1820263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501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EEB13F91-7A75-8D4A-AF53-82BA941CE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64AD6E13-E382-3B4C-8AEC-FE56DB280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23D684F-1EF9-074C-B0FF-B39187E14A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BB32-D878-FC44-BBC3-2E653E455542}" type="datetimeFigureOut">
              <a:rPr lang="tr-TR" smtClean="0"/>
              <a:pPr/>
              <a:t>18.10.2019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7E6F0B7-F105-D045-8830-1D533F7D82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61607B8-01F5-EA4D-B980-CE06C1E41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26330-B931-E843-A9EA-C3BEAD196271}" type="slidenum">
              <a:rPr lang="tr-TR" smtClean="0"/>
              <a:pPr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778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8497FAEF-F114-454C-8B48-2FC861AE2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332"/>
            <a:ext cx="12192000" cy="638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5B23CB8-B3E8-9049-8072-3E071FF0A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08" y="-316329"/>
            <a:ext cx="10515600" cy="572756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960001"/>
                </a:solidFill>
                <a:latin typeface="+mn-lt"/>
              </a:rPr>
              <a:t>Phase B : Action </a:t>
            </a:r>
            <a:r>
              <a:rPr lang="en-GB" sz="4000" b="1" dirty="0" smtClean="0">
                <a:solidFill>
                  <a:srgbClr val="960001"/>
                </a:solidFill>
                <a:latin typeface="+mn-lt"/>
              </a:rPr>
              <a:t>Plan</a:t>
            </a:r>
            <a:r>
              <a:rPr lang="tr-TR" sz="4000" b="1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4000" b="1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Defining allies and target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actors</a:t>
            </a: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Defining our short/middle term targets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Designing 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our tactics (activities)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Preparation 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of timetable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6478" y="2924363"/>
            <a:ext cx="5323654" cy="354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30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F652EF3-FAEB-4A4D-848D-80637907E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231"/>
            <a:ext cx="10515600" cy="6184762"/>
          </a:xfrm>
        </p:spPr>
        <p:txBody>
          <a:bodyPr>
            <a:normAutofit/>
          </a:bodyPr>
          <a:lstStyle/>
          <a:p>
            <a:pPr algn="ctr"/>
            <a:r>
              <a:rPr lang="en-GB" sz="3500" b="1" dirty="0">
                <a:solidFill>
                  <a:srgbClr val="960001"/>
                </a:solidFill>
                <a:latin typeface="+mn-lt"/>
              </a:rPr>
              <a:t>Group </a:t>
            </a:r>
            <a:r>
              <a:rPr lang="en-GB" sz="3500" b="1" smtClean="0">
                <a:solidFill>
                  <a:srgbClr val="960001"/>
                </a:solidFill>
                <a:latin typeface="+mn-lt"/>
              </a:rPr>
              <a:t>Session Work :</a:t>
            </a: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r>
              <a:rPr lang="en-GB" sz="3500" dirty="0">
                <a:solidFill>
                  <a:srgbClr val="960001"/>
                </a:solidFill>
                <a:latin typeface="+mn-lt"/>
              </a:rPr>
              <a:t> </a:t>
            </a: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r>
              <a:rPr lang="en-GB" sz="3500" dirty="0" smtClean="0">
                <a:solidFill>
                  <a:srgbClr val="960001"/>
                </a:solidFill>
                <a:latin typeface="+mn-lt"/>
              </a:rPr>
              <a:t>What </a:t>
            </a:r>
            <a:r>
              <a:rPr lang="en-GB" sz="3500" dirty="0">
                <a:solidFill>
                  <a:srgbClr val="960001"/>
                </a:solidFill>
                <a:latin typeface="+mn-lt"/>
              </a:rPr>
              <a:t>is your goal</a:t>
            </a:r>
            <a:r>
              <a:rPr lang="en-GB" sz="3500" dirty="0" smtClean="0">
                <a:solidFill>
                  <a:srgbClr val="960001"/>
                </a:solidFill>
                <a:latin typeface="+mn-lt"/>
              </a:rPr>
              <a:t>?</a:t>
            </a:r>
            <a:r>
              <a:rPr lang="tr-TR" sz="35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960001"/>
                </a:solidFill>
                <a:latin typeface="+mn-lt"/>
              </a:rPr>
            </a:b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r>
              <a:rPr lang="en-GB" sz="3500" dirty="0">
                <a:solidFill>
                  <a:srgbClr val="960001"/>
                </a:solidFill>
                <a:latin typeface="+mn-lt"/>
              </a:rPr>
              <a:t>What are your targets</a:t>
            </a:r>
            <a:r>
              <a:rPr lang="en-GB" sz="3500" dirty="0" smtClean="0">
                <a:solidFill>
                  <a:srgbClr val="960001"/>
                </a:solidFill>
                <a:latin typeface="+mn-lt"/>
              </a:rPr>
              <a:t>?</a:t>
            </a:r>
            <a:r>
              <a:rPr lang="tr-TR" sz="35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960001"/>
                </a:solidFill>
                <a:latin typeface="+mn-lt"/>
              </a:rPr>
            </a:b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r>
              <a:rPr lang="en-GB" sz="3500" dirty="0">
                <a:solidFill>
                  <a:srgbClr val="960001"/>
                </a:solidFill>
                <a:latin typeface="+mn-lt"/>
              </a:rPr>
              <a:t>What are your key tactics? </a:t>
            </a:r>
            <a:r>
              <a:rPr lang="tr-TR" sz="35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 smtClean="0">
                <a:solidFill>
                  <a:srgbClr val="960001"/>
                </a:solidFill>
                <a:latin typeface="+mn-lt"/>
              </a:rPr>
            </a:br>
            <a:r>
              <a:rPr lang="fr-FR" sz="2800" i="1" dirty="0" smtClean="0">
                <a:solidFill>
                  <a:srgbClr val="960001"/>
                </a:solidFill>
                <a:latin typeface="+mn-lt"/>
              </a:rPr>
              <a:t>(</a:t>
            </a:r>
            <a:r>
              <a:rPr lang="en-GB" sz="2800" i="1" dirty="0" smtClean="0">
                <a:solidFill>
                  <a:srgbClr val="960001"/>
                </a:solidFill>
                <a:latin typeface="+mn-lt"/>
              </a:rPr>
              <a:t>Petition</a:t>
            </a:r>
            <a:r>
              <a:rPr lang="en-GB" sz="2800" i="1" dirty="0">
                <a:solidFill>
                  <a:srgbClr val="960001"/>
                </a:solidFill>
                <a:latin typeface="+mn-lt"/>
              </a:rPr>
              <a:t>, Phone calls to MPs, Peaceful actions etc</a:t>
            </a:r>
            <a:r>
              <a:rPr lang="en-GB" sz="2800" i="1" dirty="0" smtClean="0">
                <a:solidFill>
                  <a:srgbClr val="960001"/>
                </a:solidFill>
                <a:latin typeface="+mn-lt"/>
              </a:rPr>
              <a:t>.)</a:t>
            </a:r>
            <a:r>
              <a:rPr lang="tr-TR" sz="35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500" dirty="0">
                <a:solidFill>
                  <a:srgbClr val="960001"/>
                </a:solidFill>
                <a:latin typeface="+mn-lt"/>
              </a:rPr>
            </a:br>
            <a:endParaRPr lang="tr-TR" sz="3500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5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>
            <a:extLst>
              <a:ext uri="{FF2B5EF4-FFF2-40B4-BE49-F238E27FC236}">
                <a16:creationId xmlns="" xmlns:a16="http://schemas.microsoft.com/office/drawing/2014/main" id="{EFF3735E-1A28-9D4E-8965-114BA2180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25263"/>
            <a:ext cx="10515600" cy="3719858"/>
          </a:xfrm>
        </p:spPr>
        <p:txBody>
          <a:bodyPr>
            <a:normAutofit/>
          </a:bodyPr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+mn-lt"/>
              </a:rPr>
              <a:t>Designing the Campaign Strategy</a:t>
            </a:r>
            <a:endParaRPr lang="tr-TR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1665761"/>
            <a:ext cx="74771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13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>
            <a:extLst>
              <a:ext uri="{FF2B5EF4-FFF2-40B4-BE49-F238E27FC236}">
                <a16:creationId xmlns="" xmlns:a16="http://schemas.microsoft.com/office/drawing/2014/main" id="{EFF3735E-1A28-9D4E-8965-114BA2180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21443"/>
            <a:ext cx="10515600" cy="3719858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 smtClean="0">
                <a:solidFill>
                  <a:srgbClr val="960001"/>
                </a:solidFill>
                <a:latin typeface="+mn-lt"/>
              </a:rPr>
              <a:t>Preparation </a:t>
            </a:r>
            <a:r>
              <a:rPr lang="en-GB" sz="4000" b="1" dirty="0">
                <a:solidFill>
                  <a:srgbClr val="960001"/>
                </a:solidFill>
                <a:latin typeface="+mn-lt"/>
              </a:rPr>
              <a:t>Phase</a:t>
            </a:r>
            <a:r>
              <a:rPr lang="tr-TR" sz="4000" dirty="0">
                <a:latin typeface="+mn-lt"/>
              </a:rPr>
              <a:t/>
            </a:r>
            <a:br>
              <a:rPr lang="tr-TR" sz="4000" dirty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1. Problem </a:t>
            </a:r>
            <a:r>
              <a:rPr lang="en-GB" sz="3000" b="1" dirty="0">
                <a:solidFill>
                  <a:srgbClr val="960001"/>
                </a:solidFill>
                <a:latin typeface="+mn-lt"/>
              </a:rPr>
              <a:t>Analysis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What 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do we want to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change, and Why ?</a:t>
            </a:r>
            <a:r>
              <a:rPr lang="tr-TR" dirty="0">
                <a:solidFill>
                  <a:srgbClr val="960001"/>
                </a:solidFill>
                <a:latin typeface="+mn-lt"/>
              </a:rPr>
              <a:t/>
            </a:r>
            <a:br>
              <a:rPr lang="tr-TR" dirty="0">
                <a:solidFill>
                  <a:srgbClr val="960001"/>
                </a:solidFill>
                <a:latin typeface="+mn-lt"/>
              </a:rPr>
            </a:br>
            <a:endParaRPr lang="tr-TR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6152" t="26641" r="17840"/>
          <a:stretch>
            <a:fillRect/>
          </a:stretch>
        </p:blipFill>
        <p:spPr bwMode="auto">
          <a:xfrm>
            <a:off x="393884" y="2577165"/>
            <a:ext cx="4970614" cy="33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gediz unesco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613" y="2421117"/>
            <a:ext cx="5905500" cy="3905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13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6F61B5-B75D-1540-AF5C-88610B4B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9713"/>
            <a:ext cx="10515600" cy="3831771"/>
          </a:xfrm>
        </p:spPr>
        <p:txBody>
          <a:bodyPr>
            <a:normAutofit fontScale="90000"/>
          </a:bodyPr>
          <a:lstStyle/>
          <a:p>
            <a:pPr lvl="0" algn="ctr"/>
            <a:r>
              <a:rPr lang="en-GB" b="1" dirty="0" smtClean="0">
                <a:solidFill>
                  <a:srgbClr val="960001"/>
                </a:solidFill>
                <a:latin typeface="+mn-lt"/>
              </a:rPr>
              <a:t>Preparation </a:t>
            </a:r>
            <a:r>
              <a:rPr lang="en-GB" b="1" dirty="0" smtClean="0">
                <a:solidFill>
                  <a:srgbClr val="960001"/>
                </a:solidFill>
                <a:latin typeface="+mn-lt"/>
              </a:rPr>
              <a:t>Phase</a:t>
            </a:r>
            <a:br>
              <a:rPr lang="en-GB" b="1" dirty="0" smtClean="0">
                <a:solidFill>
                  <a:srgbClr val="960001"/>
                </a:solidFill>
                <a:latin typeface="+mn-lt"/>
              </a:rPr>
            </a:b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2. Stakeholder Analysis :</a:t>
            </a:r>
            <a:br>
              <a:rPr lang="en-GB" sz="3000" b="1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fr-FR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Who 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is who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? </a:t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Who supports (or not) your ideal ? </a:t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Which power do they have ?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017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6F61B5-B75D-1540-AF5C-88610B4B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00"/>
            <a:ext cx="10515600" cy="1589314"/>
          </a:xfrm>
        </p:spPr>
        <p:txBody>
          <a:bodyPr>
            <a:normAutofit fontScale="90000"/>
          </a:bodyPr>
          <a:lstStyle/>
          <a:p>
            <a:pPr lvl="0" algn="ctr"/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tr-TR" sz="1000" dirty="0" smtClean="0">
                <a:latin typeface="+mn-lt"/>
              </a:rPr>
              <a:t> </a:t>
            </a:r>
            <a:r>
              <a:rPr lang="tr-TR" dirty="0" smtClean="0">
                <a:latin typeface="+mn-lt"/>
              </a:rPr>
              <a:t/>
            </a:r>
            <a:br>
              <a:rPr lang="tr-TR" dirty="0" smtClean="0">
                <a:latin typeface="+mn-lt"/>
              </a:rPr>
            </a:b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2, Stakeholder </a:t>
            </a:r>
            <a:r>
              <a:rPr lang="en-GB" sz="3000" b="1" dirty="0">
                <a:solidFill>
                  <a:srgbClr val="960001"/>
                </a:solidFill>
                <a:latin typeface="+mn-lt"/>
              </a:rPr>
              <a:t>Analysis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7170" name="Picture 2" descr="aziz kocaoÄlu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548" y="2370917"/>
            <a:ext cx="4352390" cy="3822849"/>
          </a:xfrm>
          <a:prstGeom prst="rect">
            <a:avLst/>
          </a:prstGeom>
          <a:noFill/>
        </p:spPr>
      </p:pic>
      <p:pic>
        <p:nvPicPr>
          <p:cNvPr id="7172" name="Picture 4" descr="izmirin kÄ±zlarÄ±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302" y="2370917"/>
            <a:ext cx="5767230" cy="3822849"/>
          </a:xfrm>
          <a:prstGeom prst="rect">
            <a:avLst/>
          </a:prstGeom>
          <a:noFill/>
        </p:spPr>
      </p:pic>
      <p:sp>
        <p:nvSpPr>
          <p:cNvPr id="5" name="Unvan 1">
            <a:extLst>
              <a:ext uri="{FF2B5EF4-FFF2-40B4-BE49-F238E27FC236}">
                <a16:creationId xmlns="" xmlns:a16="http://schemas.microsoft.com/office/drawing/2014/main" id="{426F61B5-B75D-1540-AF5C-88610B4B89F4}"/>
              </a:ext>
            </a:extLst>
          </p:cNvPr>
          <p:cNvSpPr txBox="1">
            <a:spLocks/>
          </p:cNvSpPr>
          <p:nvPr/>
        </p:nvSpPr>
        <p:spPr>
          <a:xfrm>
            <a:off x="802548" y="6193766"/>
            <a:ext cx="4912452" cy="664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e.g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. A local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politician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who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recently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made an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environmental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commitment</a:t>
            </a:r>
            <a:endParaRPr lang="tr-TR" sz="2000" i="1" dirty="0">
              <a:solidFill>
                <a:srgbClr val="960001"/>
              </a:solidFill>
              <a:latin typeface="+mn-lt"/>
            </a:endParaRPr>
          </a:p>
        </p:txBody>
      </p:sp>
      <p:sp>
        <p:nvSpPr>
          <p:cNvPr id="6" name="Unvan 1">
            <a:extLst>
              <a:ext uri="{FF2B5EF4-FFF2-40B4-BE49-F238E27FC236}">
                <a16:creationId xmlns="" xmlns:a16="http://schemas.microsoft.com/office/drawing/2014/main" id="{426F61B5-B75D-1540-AF5C-88610B4B89F4}"/>
              </a:ext>
            </a:extLst>
          </p:cNvPr>
          <p:cNvSpPr txBox="1">
            <a:spLocks/>
          </p:cNvSpPr>
          <p:nvPr/>
        </p:nvSpPr>
        <p:spPr>
          <a:xfrm>
            <a:off x="5903051" y="6302469"/>
            <a:ext cx="5450749" cy="555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A group of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activists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of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other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causes,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ready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to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join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your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struggle (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e.g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. Izmir « 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Fancy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Cycling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fr-FR" sz="2000" i="1" dirty="0" err="1" smtClean="0">
                <a:solidFill>
                  <a:srgbClr val="960001"/>
                </a:solidFill>
                <a:latin typeface="+mn-lt"/>
              </a:rPr>
              <a:t>Women</a:t>
            </a:r>
            <a:r>
              <a:rPr lang="fr-FR" sz="2000" i="1" dirty="0" smtClean="0">
                <a:solidFill>
                  <a:srgbClr val="960001"/>
                </a:solidFill>
                <a:latin typeface="+mn-lt"/>
              </a:rPr>
              <a:t> »)</a:t>
            </a:r>
            <a:endParaRPr lang="tr-TR" sz="2000" i="1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42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11DD785-1AC3-824E-BB1E-EBA7C091A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" y="-414074"/>
            <a:ext cx="6719250" cy="6607837"/>
          </a:xfrm>
        </p:spPr>
        <p:txBody>
          <a:bodyPr>
            <a:normAutofit/>
          </a:bodyPr>
          <a:lstStyle/>
          <a:p>
            <a:pPr lvl="0" algn="ctr"/>
            <a:r>
              <a:rPr lang="en-GB" b="1" dirty="0" smtClean="0">
                <a:solidFill>
                  <a:srgbClr val="960001"/>
                </a:solidFill>
              </a:rPr>
              <a:t>Preparation Phase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1000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3. Campaign Dossier</a:t>
            </a:r>
            <a:br>
              <a:rPr lang="en-GB" sz="3000" b="1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Scientific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reports/data</a:t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Photos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, maps, graphs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(</a:t>
            </a:r>
            <a:r>
              <a:rPr lang="en-GB" sz="3000" b="1" i="1" u="sng" dirty="0" smtClean="0">
                <a:solidFill>
                  <a:srgbClr val="960001"/>
                </a:solidFill>
                <a:latin typeface="+mn-lt"/>
              </a:rPr>
              <a:t>Simple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 visuals), films…</a:t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en-GB" sz="3000" dirty="0">
                <a:solidFill>
                  <a:srgbClr val="960001"/>
                </a:solidFill>
                <a:latin typeface="+mn-lt"/>
              </a:rPr>
            </a:br>
            <a:r>
              <a:rPr lang="en-GB" sz="2400" i="1" dirty="0" smtClean="0">
                <a:solidFill>
                  <a:srgbClr val="960001"/>
                </a:solidFill>
                <a:latin typeface="+mn-lt"/>
              </a:rPr>
              <a:t>[Both vital to </a:t>
            </a:r>
            <a:r>
              <a:rPr lang="en-GB" sz="2400" b="1" i="1" u="sng" dirty="0" smtClean="0">
                <a:solidFill>
                  <a:srgbClr val="960001"/>
                </a:solidFill>
                <a:latin typeface="+mn-lt"/>
              </a:rPr>
              <a:t>establish the CSO’s credibility</a:t>
            </a:r>
            <a:r>
              <a:rPr lang="en-GB" sz="2400" i="1" dirty="0" smtClean="0">
                <a:solidFill>
                  <a:srgbClr val="960001"/>
                </a:solidFill>
                <a:latin typeface="+mn-lt"/>
              </a:rPr>
              <a:t>, </a:t>
            </a:r>
            <a:r>
              <a:rPr lang="en-GB" sz="2400" dirty="0" smtClean="0">
                <a:solidFill>
                  <a:srgbClr val="960001"/>
                </a:solidFill>
                <a:latin typeface="+mn-lt"/>
              </a:rPr>
              <a:t>e.g. </a:t>
            </a:r>
            <a:r>
              <a:rPr lang="en-GB" sz="2400" i="1" dirty="0" smtClean="0">
                <a:solidFill>
                  <a:srgbClr val="960001"/>
                </a:solidFill>
                <a:latin typeface="+mn-lt"/>
              </a:rPr>
              <a:t>“We know the area ; we are the authority on the area/ species concerned  etc.” ]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en-GB" sz="3000" dirty="0" smtClean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7" name="Picture 4" descr="izmirin gediz deltasÄ±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3586" y="1807028"/>
            <a:ext cx="3475528" cy="3475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04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11DD785-1AC3-824E-BB1E-EBA7C091A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981"/>
            <a:ext cx="10515600" cy="1807237"/>
          </a:xfrm>
        </p:spPr>
        <p:txBody>
          <a:bodyPr>
            <a:normAutofit/>
          </a:bodyPr>
          <a:lstStyle/>
          <a:p>
            <a:pPr lvl="0" algn="ctr"/>
            <a:r>
              <a:rPr lang="en-GB" b="1" dirty="0" smtClean="0">
                <a:solidFill>
                  <a:srgbClr val="960001"/>
                </a:solidFill>
              </a:rPr>
              <a:t>Preparation </a:t>
            </a:r>
            <a:r>
              <a:rPr lang="en-GB" b="1" dirty="0" smtClean="0">
                <a:solidFill>
                  <a:srgbClr val="960001"/>
                </a:solidFill>
              </a:rPr>
              <a:t>Phase</a:t>
            </a:r>
            <a:br>
              <a:rPr lang="en-GB" b="1" dirty="0" smtClean="0">
                <a:solidFill>
                  <a:srgbClr val="960001"/>
                </a:solidFill>
              </a:rPr>
            </a:br>
            <a:r>
              <a:rPr lang="en-GB" sz="3100" b="1" dirty="0" smtClean="0">
                <a:solidFill>
                  <a:srgbClr val="960001"/>
                </a:solidFill>
              </a:rPr>
              <a:t>3. </a:t>
            </a:r>
            <a:r>
              <a:rPr lang="en-GB" sz="3100" b="1" dirty="0">
                <a:solidFill>
                  <a:srgbClr val="960001"/>
                </a:solidFill>
              </a:rPr>
              <a:t>Campaign Dossier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1000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6146" name="Picture 2" descr="izmirin gediz deltasÄ±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3130" y="3359298"/>
            <a:ext cx="3333602" cy="2799822"/>
          </a:xfrm>
          <a:prstGeom prst="rect">
            <a:avLst/>
          </a:prstGeom>
          <a:noFill/>
        </p:spPr>
      </p:pic>
      <p:sp>
        <p:nvSpPr>
          <p:cNvPr id="6" name="Unvan 1">
            <a:extLst>
              <a:ext uri="{FF2B5EF4-FFF2-40B4-BE49-F238E27FC236}">
                <a16:creationId xmlns="" xmlns:a16="http://schemas.microsoft.com/office/drawing/2014/main" id="{111DD785-1AC3-824E-BB1E-EBA7C091A804}"/>
              </a:ext>
            </a:extLst>
          </p:cNvPr>
          <p:cNvSpPr txBox="1">
            <a:spLocks/>
          </p:cNvSpPr>
          <p:nvPr/>
        </p:nvSpPr>
        <p:spPr>
          <a:xfrm>
            <a:off x="0" y="1402062"/>
            <a:ext cx="12192000" cy="13933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>-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List &amp; contacts of stakeholders </a:t>
            </a:r>
            <a:r>
              <a:rPr lang="en-GB" sz="2400" i="1" dirty="0" smtClean="0">
                <a:solidFill>
                  <a:srgbClr val="960001"/>
                </a:solidFill>
                <a:latin typeface="+mn-lt"/>
              </a:rPr>
              <a:t>(Allies, decision makers and key actors etc.)</a:t>
            </a: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fr-FR" sz="2800" b="1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fr-FR" sz="2800" b="1" i="1" dirty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vital </a:t>
            </a:r>
            <a:r>
              <a:rPr lang="fr-FR" sz="2800" b="1" i="1" dirty="0" err="1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Institutional</a:t>
            </a:r>
            <a:r>
              <a:rPr lang="fr-FR" sz="2800" b="1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 memory, </a:t>
            </a:r>
            <a:r>
              <a:rPr lang="fr-FR" sz="2800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in case the </a:t>
            </a:r>
            <a:r>
              <a:rPr lang="fr-FR" sz="2800" i="1" dirty="0" err="1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campaign</a:t>
            </a:r>
            <a:r>
              <a:rPr lang="fr-FR" sz="2800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 leader changes, </a:t>
            </a:r>
            <a:r>
              <a:rPr lang="fr-FR" sz="2800" i="1" dirty="0" err="1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is</a:t>
            </a:r>
            <a:r>
              <a:rPr lang="fr-FR" sz="2800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 </a:t>
            </a:r>
            <a:r>
              <a:rPr lang="fr-FR" sz="2800" i="1" dirty="0" err="1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ill</a:t>
            </a:r>
            <a:r>
              <a:rPr lang="fr-FR" sz="2800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… </a:t>
            </a:r>
            <a:endParaRPr lang="tr-TR" sz="2800" i="1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7" name="Picture 6" descr="izmirin gediz deltasÄ± ile ilgili gÃ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837" y="3263519"/>
            <a:ext cx="4524375" cy="2895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35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2A6E625-053E-DD41-ABA8-16D3E6797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980531"/>
            <a:ext cx="10515600" cy="5449266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960001"/>
                </a:solidFill>
                <a:latin typeface="+mn-lt"/>
              </a:rPr>
              <a:t>Designing Our Strategy</a:t>
            </a:r>
            <a:r>
              <a:rPr lang="tr-TR" sz="4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4000" dirty="0">
                <a:solidFill>
                  <a:srgbClr val="960001"/>
                </a:solidFill>
                <a:latin typeface="+mn-lt"/>
              </a:rPr>
            </a:br>
            <a:r>
              <a:rPr lang="tr-TR" sz="1000" dirty="0" smtClean="0">
                <a:solidFill>
                  <a:srgbClr val="960001"/>
                </a:solidFill>
                <a:latin typeface="+mn-lt"/>
              </a:rPr>
              <a:t> </a:t>
            </a:r>
            <a:r>
              <a:rPr lang="tr-TR" sz="4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4000" dirty="0" smtClean="0">
                <a:solidFill>
                  <a:srgbClr val="960001"/>
                </a:solidFill>
                <a:latin typeface="+mn-lt"/>
              </a:rPr>
            </a:b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4. What </a:t>
            </a:r>
            <a:r>
              <a:rPr lang="en-GB" sz="3000" b="1" dirty="0">
                <a:solidFill>
                  <a:srgbClr val="960001"/>
                </a:solidFill>
                <a:latin typeface="+mn-lt"/>
              </a:rPr>
              <a:t>is our goal? 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Two types of campaigns: 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1. Short term achievement / significant and urgent change  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r>
              <a:rPr lang="en-GB" sz="3000" dirty="0">
                <a:solidFill>
                  <a:srgbClr val="960001"/>
                </a:solidFill>
                <a:latin typeface="+mn-lt"/>
              </a:rPr>
              <a:t>2. Long term achievement / political and strategic change</a:t>
            </a:r>
            <a:r>
              <a:rPr lang="tr-TR" sz="3000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>
                <a:solidFill>
                  <a:srgbClr val="960001"/>
                </a:solidFill>
                <a:latin typeface="+mn-lt"/>
              </a:rPr>
            </a:br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  <p:pic>
        <p:nvPicPr>
          <p:cNvPr id="5124" name="Picture 4" descr="gediz unesco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1440" y="3003400"/>
            <a:ext cx="6191250" cy="3429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08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137" y="1553503"/>
            <a:ext cx="8247991" cy="53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Unvan 1">
            <a:extLst>
              <a:ext uri="{FF2B5EF4-FFF2-40B4-BE49-F238E27FC236}">
                <a16:creationId xmlns="" xmlns:a16="http://schemas.microsoft.com/office/drawing/2014/main" id="{F2A6E625-053E-DD41-ABA8-16D3E6797C31}"/>
              </a:ext>
            </a:extLst>
          </p:cNvPr>
          <p:cNvSpPr txBox="1">
            <a:spLocks/>
          </p:cNvSpPr>
          <p:nvPr/>
        </p:nvSpPr>
        <p:spPr>
          <a:xfrm>
            <a:off x="-76200" y="272143"/>
            <a:ext cx="12268199" cy="2950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300" b="1" dirty="0" smtClean="0">
                <a:solidFill>
                  <a:srgbClr val="960001"/>
                </a:solidFill>
                <a:latin typeface="+mn-lt"/>
              </a:rPr>
              <a:t>4. What is our goal? </a:t>
            </a:r>
            <a:r>
              <a:rPr lang="tr-TR" sz="43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4300" dirty="0" smtClean="0">
                <a:solidFill>
                  <a:srgbClr val="960001"/>
                </a:solidFill>
                <a:latin typeface="+mn-lt"/>
              </a:rPr>
            </a:br>
            <a:r>
              <a:rPr lang="tr-TR" sz="3000" dirty="0" smtClean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dirty="0" smtClean="0">
                <a:solidFill>
                  <a:srgbClr val="960001"/>
                </a:solidFill>
                <a:latin typeface="+mn-lt"/>
              </a:rPr>
            </a:br>
            <a:r>
              <a:rPr lang="fr-FR" sz="3000" dirty="0" smtClean="0">
                <a:solidFill>
                  <a:srgbClr val="960001"/>
                </a:solidFill>
                <a:latin typeface="+mn-lt"/>
              </a:rPr>
              <a:t>1st,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Short </a:t>
            </a:r>
            <a:r>
              <a:rPr lang="en-GB" sz="3000" dirty="0">
                <a:solidFill>
                  <a:srgbClr val="960001"/>
                </a:solidFill>
                <a:latin typeface="+mn-lt"/>
              </a:rPr>
              <a:t>term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Goal = </a:t>
            </a:r>
            <a:r>
              <a:rPr lang="en-GB" sz="3000" b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Try and stop </a:t>
            </a:r>
            <a:r>
              <a:rPr lang="en-GB" sz="3000" b="1" dirty="0" err="1" smtClean="0">
                <a:solidFill>
                  <a:srgbClr val="960001"/>
                </a:solidFill>
                <a:latin typeface="+mn-lt"/>
              </a:rPr>
              <a:t>Hasankeyf</a:t>
            </a:r>
            <a:r>
              <a:rPr lang="en-GB" sz="3000" b="1" dirty="0">
                <a:solidFill>
                  <a:srgbClr val="960001"/>
                </a:solidFill>
                <a:latin typeface="+mn-lt"/>
              </a:rPr>
              <a:t>/ </a:t>
            </a:r>
            <a:r>
              <a:rPr lang="en-GB" sz="3000" b="1" dirty="0" err="1">
                <a:solidFill>
                  <a:srgbClr val="960001"/>
                </a:solidFill>
                <a:latin typeface="+mn-lt"/>
              </a:rPr>
              <a:t>Illisu</a:t>
            </a:r>
            <a:r>
              <a:rPr lang="en-GB" sz="3000" b="1" dirty="0">
                <a:solidFill>
                  <a:srgbClr val="960001"/>
                </a:solidFill>
                <a:latin typeface="+mn-lt"/>
              </a:rPr>
              <a:t> </a:t>
            </a: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Dam</a:t>
            </a:r>
            <a:endParaRPr lang="en-GB" sz="3000" b="1" dirty="0" smtClean="0">
              <a:solidFill>
                <a:srgbClr val="960001"/>
              </a:solidFill>
              <a:latin typeface="+mn-lt"/>
              <a:sym typeface="Wingdings" panose="05000000000000000000" pitchFamily="2" charset="2"/>
            </a:endParaRPr>
          </a:p>
          <a:p>
            <a:pPr algn="ctr"/>
            <a:r>
              <a:rPr lang="en-GB" sz="3000" b="1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… </a:t>
            </a:r>
            <a:r>
              <a:rPr lang="en-GB" sz="3000" i="1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but Dam built</a:t>
            </a:r>
          </a:p>
          <a:p>
            <a:pPr algn="ctr"/>
            <a:endParaRPr lang="en-GB" sz="3000" b="1" i="1" dirty="0" smtClean="0">
              <a:solidFill>
                <a:srgbClr val="960001"/>
              </a:solidFill>
              <a:latin typeface="+mn-lt"/>
              <a:sym typeface="Wingdings" panose="05000000000000000000" pitchFamily="2" charset="2"/>
            </a:endParaRPr>
          </a:p>
          <a:p>
            <a:pPr algn="ctr"/>
            <a:r>
              <a:rPr lang="en-GB" sz="3000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 2</a:t>
            </a:r>
            <a:r>
              <a:rPr lang="en-GB" sz="3000" baseline="30000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nd</a:t>
            </a:r>
            <a:r>
              <a:rPr lang="en-GB" sz="3000" dirty="0" smtClean="0">
                <a:solidFill>
                  <a:srgbClr val="960001"/>
                </a:solidFill>
                <a:latin typeface="+mn-lt"/>
                <a:sym typeface="Wingdings" panose="05000000000000000000" pitchFamily="2" charset="2"/>
              </a:rPr>
              <a:t> </a:t>
            </a:r>
            <a:r>
              <a:rPr lang="en-GB" sz="3000" dirty="0" smtClean="0">
                <a:solidFill>
                  <a:srgbClr val="960001"/>
                </a:solidFill>
                <a:latin typeface="+mn-lt"/>
              </a:rPr>
              <a:t>Long term Goal = </a:t>
            </a:r>
            <a:r>
              <a:rPr lang="en-GB" sz="3000" b="1" dirty="0" smtClean="0">
                <a:solidFill>
                  <a:srgbClr val="960001"/>
                </a:solidFill>
                <a:latin typeface="+mn-lt"/>
              </a:rPr>
              <a:t>Convince Turkish citizens that we don’t need more dams</a:t>
            </a:r>
            <a:r>
              <a:rPr lang="tr-TR" sz="3000" b="1" dirty="0">
                <a:solidFill>
                  <a:srgbClr val="960001"/>
                </a:solidFill>
                <a:latin typeface="+mn-lt"/>
              </a:rPr>
              <a:t/>
            </a:r>
            <a:br>
              <a:rPr lang="tr-TR" sz="3000" b="1" dirty="0">
                <a:solidFill>
                  <a:srgbClr val="960001"/>
                </a:solidFill>
                <a:latin typeface="+mn-lt"/>
              </a:rPr>
            </a:br>
            <a:endParaRPr lang="tr-TR" sz="3000" b="1" dirty="0">
              <a:solidFill>
                <a:srgbClr val="960001"/>
              </a:solidFill>
              <a:latin typeface="+mn-lt"/>
            </a:endParaRPr>
          </a:p>
          <a:p>
            <a:pPr algn="ctr"/>
            <a:endParaRPr lang="tr-TR" sz="3000" dirty="0">
              <a:solidFill>
                <a:srgbClr val="9600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0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60</Words>
  <Application>Microsoft Office PowerPoint</Application>
  <PresentationFormat>Personnalisé</PresentationFormat>
  <Paragraphs>16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Office Teması</vt:lpstr>
      <vt:lpstr>Présentation PowerPoint</vt:lpstr>
      <vt:lpstr>Designing the Campaign Strategy</vt:lpstr>
      <vt:lpstr>Preparation Phase   1. Problem Analysis What do we want to change, and Why ? </vt:lpstr>
      <vt:lpstr>Preparation Phase    2. Stakeholder Analysis :  - Who is who?  - Who supports (or not) your ideal ?  - Which power do they have ? </vt:lpstr>
      <vt:lpstr>   2, Stakeholder Analysis </vt:lpstr>
      <vt:lpstr>Preparation Phase   3. Campaign Dossier  - Scientific reports/data  - Photos, maps, graphs (Simple visuals), films…  [Both vital to establish the CSO’s credibility, e.g. “We know the area ; we are the authority on the area/ species concerned  etc.” ] </vt:lpstr>
      <vt:lpstr>Preparation Phase 3. Campaign Dossier   </vt:lpstr>
      <vt:lpstr>Designing Our Strategy   4. What is our goal?  Two types of campaigns:  1. Short term achievement / significant and urgent change   2. Long term achievement / political and strategic change </vt:lpstr>
      <vt:lpstr>Présentation PowerPoint</vt:lpstr>
      <vt:lpstr>Phase B : Action Plan  Defining allies and target actors  Defining our short/middle term targets  Designing our tactics (activities)  Preparation of timetable </vt:lpstr>
      <vt:lpstr>Group Session Work :   What is your goal?  What are your targets?  What are your key tactics?  (Petition, Phone calls to MPs, Peaceful actions etc.)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raziye.ictepe@dogadernegi.org</dc:creator>
  <cp:lastModifiedBy>CP</cp:lastModifiedBy>
  <cp:revision>13</cp:revision>
  <dcterms:created xsi:type="dcterms:W3CDTF">2019-06-16T15:11:48Z</dcterms:created>
  <dcterms:modified xsi:type="dcterms:W3CDTF">2019-10-18T14:11:19Z</dcterms:modified>
</cp:coreProperties>
</file>