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2" r:id="rId4"/>
    <p:sldId id="265" r:id="rId5"/>
    <p:sldId id="266" r:id="rId6"/>
    <p:sldId id="267" r:id="rId7"/>
    <p:sldId id="268" r:id="rId8"/>
    <p:sldId id="269" r:id="rId9"/>
    <p:sldId id="264" r:id="rId10"/>
    <p:sldId id="272" r:id="rId11"/>
    <p:sldId id="273" r:id="rId12"/>
    <p:sldId id="274" r:id="rId13"/>
    <p:sldId id="275" r:id="rId14"/>
    <p:sldId id="276" r:id="rId15"/>
    <p:sldId id="27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78" d="100"/>
          <a:sy n="78" d="100"/>
        </p:scale>
        <p:origin x="-84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B02557A-7053-4340-A874-8AB926A8EDA1}" type="datetimeFigureOut">
              <a:rPr lang="en-US" dirty="0"/>
              <a:pPr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6/4/2019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6/4/2019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6/4/2019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B02557A-7053-4340-A874-8AB926A8EDA1}" type="datetimeFigureOut">
              <a:rPr lang="en-US" dirty="0"/>
              <a:pPr/>
              <a:t>6/4/2019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zip.me/" TargetMode="External"/><Relationship Id="rId2" Type="http://schemas.openxmlformats.org/officeDocument/2006/relationships/hyperlink" Target="mailto:marija.soskic@czip.m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8490" y="1023867"/>
            <a:ext cx="4523509" cy="3349641"/>
          </a:xfrm>
        </p:spPr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>
                <a:latin typeface="Cambria" panose="02040503050406030204" pitchFamily="18" charset="0"/>
              </a:rPr>
              <a:t>Bird airport</a:t>
            </a:r>
            <a:br>
              <a:rPr lang="en-US" dirty="0" smtClean="0">
                <a:latin typeface="Cambria" panose="02040503050406030204" pitchFamily="18" charset="0"/>
              </a:rPr>
            </a:br>
            <a:r>
              <a:rPr lang="en-US" dirty="0" smtClean="0">
                <a:latin typeface="Cambria" panose="02040503050406030204" pitchFamily="18" charset="0"/>
              </a:rPr>
              <a:t/>
            </a:r>
            <a:br>
              <a:rPr lang="en-US" dirty="0" smtClean="0">
                <a:latin typeface="Cambria" panose="02040503050406030204" pitchFamily="18" charset="0"/>
              </a:rPr>
            </a:br>
            <a:r>
              <a:rPr lang="en-US" dirty="0" smtClean="0">
                <a:latin typeface="Cambria" panose="02040503050406030204" pitchFamily="18" charset="0"/>
              </a:rPr>
              <a:t>Gate </a:t>
            </a:r>
            <a:r>
              <a:rPr lang="en-US" dirty="0" err="1" smtClean="0">
                <a:latin typeface="Cambria" panose="02040503050406030204" pitchFamily="18" charset="0"/>
              </a:rPr>
              <a:t>Ulcinj</a:t>
            </a:r>
            <a:r>
              <a:rPr lang="en-US" dirty="0" smtClean="0">
                <a:latin typeface="Cambria" panose="02040503050406030204" pitchFamily="18" charset="0"/>
              </a:rPr>
              <a:t> Salina </a:t>
            </a:r>
            <a:r>
              <a:rPr lang="sr-Latn-ME" dirty="0" smtClean="0"/>
              <a:t/>
            </a:r>
            <a:br>
              <a:rPr lang="sr-Latn-ME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An experience to share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Know your facts!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>
                <a:latin typeface="Cambria" panose="02040503050406030204" pitchFamily="18" charset="0"/>
              </a:rPr>
              <a:t>I</a:t>
            </a:r>
            <a:r>
              <a:rPr lang="en-US" dirty="0" smtClean="0">
                <a:latin typeface="Cambria" panose="02040503050406030204" pitchFamily="18" charset="0"/>
              </a:rPr>
              <a:t>n </a:t>
            </a:r>
            <a:r>
              <a:rPr lang="sr-Latn-ME" dirty="0" smtClean="0">
                <a:latin typeface="Cambria" panose="02040503050406030204" pitchFamily="18" charset="0"/>
              </a:rPr>
              <a:t>the </a:t>
            </a:r>
            <a:r>
              <a:rPr lang="en-US" dirty="0" smtClean="0">
                <a:latin typeface="Cambria" panose="02040503050406030204" pitchFamily="18" charset="0"/>
              </a:rPr>
              <a:t>case </a:t>
            </a:r>
            <a:r>
              <a:rPr lang="en-US" dirty="0">
                <a:latin typeface="Cambria" panose="02040503050406030204" pitchFamily="18" charset="0"/>
              </a:rPr>
              <a:t>of </a:t>
            </a:r>
            <a:r>
              <a:rPr lang="en-US" dirty="0" err="1">
                <a:latin typeface="Cambria" panose="02040503050406030204" pitchFamily="18" charset="0"/>
              </a:rPr>
              <a:t>Ulcinj</a:t>
            </a:r>
            <a:r>
              <a:rPr lang="en-US" dirty="0">
                <a:latin typeface="Cambria" panose="02040503050406030204" pitchFamily="18" charset="0"/>
              </a:rPr>
              <a:t> Salina 15 years of scientific </a:t>
            </a:r>
            <a:r>
              <a:rPr lang="en-US" dirty="0" smtClean="0">
                <a:latin typeface="Cambria" panose="02040503050406030204" pitchFamily="18" charset="0"/>
              </a:rPr>
              <a:t>data</a:t>
            </a:r>
            <a:endParaRPr lang="sr-Latn-ME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Earn credibility</a:t>
            </a:r>
            <a:endParaRPr 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901" y="2945284"/>
            <a:ext cx="5729370" cy="381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2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Make allies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>
                <a:latin typeface="Cambria" panose="02040503050406030204" pitchFamily="18" charset="0"/>
              </a:rPr>
              <a:t>D</a:t>
            </a:r>
            <a:r>
              <a:rPr lang="en-US" dirty="0" err="1" smtClean="0">
                <a:latin typeface="Cambria" panose="02040503050406030204" pitchFamily="18" charset="0"/>
              </a:rPr>
              <a:t>iplomatic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core, internationals, conventions, </a:t>
            </a:r>
            <a:r>
              <a:rPr lang="en-US" dirty="0" smtClean="0">
                <a:latin typeface="Cambria" panose="02040503050406030204" pitchFamily="18" charset="0"/>
              </a:rPr>
              <a:t>directives</a:t>
            </a:r>
            <a:endParaRPr lang="sr-Latn-ME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Media (over 250 articles published yearly)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Three amazing </a:t>
            </a:r>
            <a:r>
              <a:rPr lang="sr-Latn-ME" dirty="0" smtClean="0">
                <a:latin typeface="Cambria" panose="02040503050406030204" pitchFamily="18" charset="0"/>
              </a:rPr>
              <a:t>lady</a:t>
            </a:r>
            <a:r>
              <a:rPr lang="en-US" dirty="0" smtClean="0">
                <a:latin typeface="Cambria" panose="02040503050406030204" pitchFamily="18" charset="0"/>
              </a:rPr>
              <a:t> ambassadors of Germany, Poland and France were our key </a:t>
            </a:r>
            <a:r>
              <a:rPr lang="sr-Latn-ME" dirty="0" smtClean="0">
                <a:latin typeface="Cambria" panose="02040503050406030204" pitchFamily="18" charset="0"/>
              </a:rPr>
              <a:t>to</a:t>
            </a:r>
            <a:r>
              <a:rPr lang="en-US" dirty="0" smtClean="0">
                <a:latin typeface="Cambria" panose="02040503050406030204" pitchFamily="18" charset="0"/>
              </a:rPr>
              <a:t> success</a:t>
            </a:r>
            <a:endParaRPr lang="sr-Latn-ME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They helped us position Salina as an important part of Montenegrin accession to EU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Today Salina is closing benchmark for Chapter 27</a:t>
            </a:r>
            <a:endParaRPr lang="en-US" dirty="0" smtClean="0">
              <a:latin typeface="Cambria" panose="020405030504060302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17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Identify stepping stones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Government</a:t>
            </a:r>
          </a:p>
          <a:p>
            <a:r>
              <a:rPr lang="en-US" dirty="0" err="1" smtClean="0">
                <a:latin typeface="Cambria" panose="02040503050406030204" pitchFamily="18" charset="0"/>
              </a:rPr>
              <a:t>Eurofond</a:t>
            </a:r>
            <a:r>
              <a:rPr lang="en-US" dirty="0" smtClean="0">
                <a:latin typeface="Cambria" panose="02040503050406030204" pitchFamily="18" charset="0"/>
              </a:rPr>
              <a:t>, owner company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Hunters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571" y="2657476"/>
            <a:ext cx="5219699" cy="391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8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ME" dirty="0"/>
              <a:t/>
            </a:r>
            <a:br>
              <a:rPr lang="sr-Latn-ME" dirty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Lose</a:t>
            </a: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your battles with dignity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When losing a battle cry, get depressed but dust your self up and try again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In 2012 we had a campaign for spatial plan changing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In 2015 Court overruled the amendments that recognized Salina as important area allowing the construction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Two additional spatial plans contained tourism aspects with up t</a:t>
            </a:r>
            <a:r>
              <a:rPr lang="sr-Latn-ME" dirty="0" smtClean="0">
                <a:latin typeface="Cambria" panose="02040503050406030204" pitchFamily="18" charset="0"/>
              </a:rPr>
              <a:t>o</a:t>
            </a:r>
            <a:r>
              <a:rPr lang="en-US" dirty="0" smtClean="0">
                <a:latin typeface="Cambria" panose="02040503050406030204" pitchFamily="18" charset="0"/>
              </a:rPr>
              <a:t> 1.500 beds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Today there is no construction planned on Salina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10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Reinvent your strategy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</a:rPr>
              <a:t>Reinvent your strategy </a:t>
            </a:r>
            <a:r>
              <a:rPr lang="en-US" dirty="0" smtClean="0">
                <a:latin typeface="Cambria" panose="02040503050406030204" pitchFamily="18" charset="0"/>
              </a:rPr>
              <a:t>constantly</a:t>
            </a:r>
            <a:endParaRPr lang="sr-Latn-ME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Surprise your target, instead of an active campaign do not argue at all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and provide evidence for a great </a:t>
            </a:r>
            <a:r>
              <a:rPr lang="en-US" dirty="0" smtClean="0">
                <a:latin typeface="Cambria" panose="02040503050406030204" pitchFamily="18" charset="0"/>
              </a:rPr>
              <a:t>job</a:t>
            </a:r>
            <a:r>
              <a:rPr lang="sr-Latn-ME" dirty="0" smtClean="0">
                <a:latin typeface="Cambria" panose="02040503050406030204" pitchFamily="18" charset="0"/>
              </a:rPr>
              <a:t> (destroy their hunting hides, collect tape lures, catch a prime ministers bodyguard while poaching)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When hunters are in question: </a:t>
            </a:r>
          </a:p>
          <a:p>
            <a:pPr marL="0" indent="0">
              <a:buNone/>
            </a:pPr>
            <a:r>
              <a:rPr lang="sr-Latn-ME" dirty="0">
                <a:latin typeface="Cambria" panose="02040503050406030204" pitchFamily="18" charset="0"/>
              </a:rPr>
              <a:t> </a:t>
            </a:r>
            <a:r>
              <a:rPr lang="sr-Latn-ME" dirty="0" smtClean="0">
                <a:latin typeface="Cambria" panose="02040503050406030204" pitchFamily="18" charset="0"/>
              </a:rPr>
              <a:t>     Silence is gold!</a:t>
            </a:r>
            <a:endParaRPr 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183" y="4010167"/>
            <a:ext cx="4796088" cy="270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9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Giving up is not an option</a:t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20 years fighting for safe flyway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86" y="2283278"/>
            <a:ext cx="5837780" cy="4419600"/>
          </a:xfrm>
        </p:spPr>
      </p:pic>
    </p:spTree>
    <p:extLst>
      <p:ext uri="{BB962C8B-B14F-4D97-AF65-F5344CB8AC3E}">
        <p14:creationId xmlns:p14="http://schemas.microsoft.com/office/powerpoint/2010/main" val="182498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Thank you!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Cambria" panose="02040503050406030204" pitchFamily="18" charset="0"/>
                <a:hlinkClick r:id="rId2"/>
              </a:rPr>
              <a:t>marija</a:t>
            </a:r>
            <a:r>
              <a:rPr lang="sr-Latn-ME" dirty="0" smtClean="0">
                <a:latin typeface="Cambria" panose="02040503050406030204" pitchFamily="18" charset="0"/>
                <a:hlinkClick r:id="rId2"/>
              </a:rPr>
              <a:t>.</a:t>
            </a:r>
            <a:r>
              <a:rPr lang="en-US" dirty="0" err="1" smtClean="0">
                <a:latin typeface="Cambria" panose="02040503050406030204" pitchFamily="18" charset="0"/>
                <a:hlinkClick r:id="rId2"/>
              </a:rPr>
              <a:t>soskic</a:t>
            </a:r>
            <a:r>
              <a:rPr lang="sr-Latn-ME" dirty="0" smtClean="0">
                <a:latin typeface="Cambria" panose="02040503050406030204" pitchFamily="18" charset="0"/>
                <a:hlinkClick r:id="rId2"/>
              </a:rPr>
              <a:t>@czip.me</a:t>
            </a:r>
            <a:endParaRPr lang="sr-Latn-ME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sr-Latn-ME" dirty="0" smtClean="0">
                <a:latin typeface="Cambria" panose="02040503050406030204" pitchFamily="18" charset="0"/>
                <a:hlinkClick r:id="rId3"/>
              </a:rPr>
              <a:t>www.czip.me</a:t>
            </a:r>
            <a:endParaRPr lang="sr-Latn-ME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1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Let's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make a long story short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05" y="2293039"/>
            <a:ext cx="5760043" cy="43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So why is Salina in trouble?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>
                <a:latin typeface="Cambria" panose="02040503050406030204" pitchFamily="18" charset="0"/>
              </a:rPr>
              <a:t>Privatization 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Ownership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Hydrology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Management</a:t>
            </a:r>
            <a:r>
              <a:rPr lang="sr-Latn-ME" dirty="0" smtClean="0">
                <a:latin typeface="Cambria" panose="02040503050406030204" pitchFamily="18" charset="0"/>
              </a:rPr>
              <a:t> 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Hunters</a:t>
            </a:r>
          </a:p>
          <a:p>
            <a:pPr marL="0" indent="0">
              <a:buNone/>
            </a:pPr>
            <a:endParaRPr lang="sr-Latn-ME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58" y="2319752"/>
            <a:ext cx="5978835" cy="448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Privatization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Salina was privatized for 800.000 euro, 5 cents for m2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Today it is being sold for 150 million (187 times more)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Compa</a:t>
            </a:r>
            <a:r>
              <a:rPr lang="en-US" dirty="0" err="1" smtClean="0">
                <a:latin typeface="Cambria" panose="02040503050406030204" pitchFamily="18" charset="0"/>
              </a:rPr>
              <a:t>ny</a:t>
            </a:r>
            <a:r>
              <a:rPr lang="en-US" dirty="0" smtClean="0">
                <a:latin typeface="Cambria" panose="02040503050406030204" pitchFamily="18" charset="0"/>
              </a:rPr>
              <a:t> was privatized</a:t>
            </a:r>
            <a:r>
              <a:rPr lang="sr-Latn-ME" dirty="0" smtClean="0">
                <a:latin typeface="Cambria" panose="02040503050406030204" pitchFamily="18" charset="0"/>
              </a:rPr>
              <a:t> with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sr-Latn-ME" dirty="0" smtClean="0">
                <a:latin typeface="Cambria" panose="02040503050406030204" pitchFamily="18" charset="0"/>
              </a:rPr>
              <a:t>270.000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It bankrupted with 8 millions of debt</a:t>
            </a:r>
            <a:endParaRPr lang="sr-Latn-ME" dirty="0" smtClean="0">
              <a:latin typeface="Cambria" panose="02040503050406030204" pitchFamily="18" charset="0"/>
            </a:endParaRPr>
          </a:p>
          <a:p>
            <a:pPr lvl="0"/>
            <a:r>
              <a:rPr lang="en-US" dirty="0">
                <a:latin typeface="Cambria" panose="02040503050406030204" pitchFamily="18" charset="0"/>
              </a:rPr>
              <a:t>Last salt harvest occurred in 2014</a:t>
            </a:r>
            <a:r>
              <a:rPr lang="sl-SI" dirty="0" smtClean="0">
                <a:latin typeface="Cambria" panose="02040503050406030204" pitchFamily="18" charset="0"/>
              </a:rPr>
              <a:t>!!!</a:t>
            </a:r>
            <a:endParaRPr lang="sr-Latn-ME" dirty="0" smtClean="0">
              <a:latin typeface="Cambria" panose="02040503050406030204" pitchFamily="18" charset="0"/>
            </a:endParaRPr>
          </a:p>
          <a:p>
            <a:r>
              <a:rPr lang="en-US" dirty="0" smtClean="0">
                <a:latin typeface="Cambria" panose="02040503050406030204" pitchFamily="18" charset="0"/>
              </a:rPr>
              <a:t>Owner w</a:t>
            </a:r>
            <a:r>
              <a:rPr lang="sr-Latn-ME" dirty="0" smtClean="0">
                <a:latin typeface="Cambria" panose="02040503050406030204" pitchFamily="18" charset="0"/>
              </a:rPr>
              <a:t>ants</a:t>
            </a:r>
            <a:r>
              <a:rPr lang="en-US" dirty="0" smtClean="0">
                <a:latin typeface="Cambria" panose="02040503050406030204" pitchFamily="18" charset="0"/>
              </a:rPr>
              <a:t> to build a resort</a:t>
            </a:r>
            <a:r>
              <a:rPr lang="sr-Latn-ME" dirty="0" smtClean="0">
                <a:latin typeface="Cambria" panose="02040503050406030204" pitchFamily="18" charset="0"/>
              </a:rPr>
              <a:t>/</a:t>
            </a:r>
            <a:r>
              <a:rPr lang="en-US" dirty="0" smtClean="0">
                <a:latin typeface="Cambria" panose="02040503050406030204" pitchFamily="18" charset="0"/>
              </a:rPr>
              <a:t>golf terrene </a:t>
            </a:r>
          </a:p>
          <a:p>
            <a:pPr marL="0" lvl="0" indent="0">
              <a:buNone/>
            </a:pPr>
            <a:r>
              <a:rPr lang="en-US" dirty="0" smtClean="0"/>
              <a:t> </a:t>
            </a:r>
            <a:endParaRPr lang="sl-SI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3727738"/>
            <a:ext cx="3868882" cy="290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Ownership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>
                <a:latin typeface="Cambria" panose="02040503050406030204" pitchFamily="18" charset="0"/>
              </a:rPr>
              <a:t>In land registry salina is still state-owned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Eurofond initiated a court case for being registered as an owner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en-US" dirty="0" smtClean="0">
                <a:latin typeface="Cambria" panose="02040503050406030204" pitchFamily="18" charset="0"/>
              </a:rPr>
              <a:t>Com</a:t>
            </a:r>
            <a:r>
              <a:rPr lang="sr-Latn-ME" dirty="0" smtClean="0">
                <a:latin typeface="Cambria" panose="02040503050406030204" pitchFamily="18" charset="0"/>
              </a:rPr>
              <a:t>ercal court invited Privatization council to interpret the conditions of the contract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Head of the Privatization council is a country prime minister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Court has frozen the case until prime minister decides the faith of Salina (obvious interference of executive and judicial system)</a:t>
            </a:r>
            <a:endParaRPr lang="en-US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930" y="187595"/>
            <a:ext cx="3705224" cy="194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8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Hydrology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No salt production, no water management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Pumps and dikes destroyed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Expensive maintenance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Loss of nutrients for birds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Change of ecosystem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445" y="2992165"/>
            <a:ext cx="5295850" cy="353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4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Management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No salt production, no water management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Pumps and dikes destroyed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Expensive maintenance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Loss of nutrients for birds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Change of ecosystem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61" y="2865293"/>
            <a:ext cx="5095009" cy="38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26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Hunters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>
                <a:latin typeface="Cambria" panose="02040503050406030204" pitchFamily="18" charset="0"/>
              </a:rPr>
              <a:t>Half of salinas surface is hunting area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CZIP monitors hunting</a:t>
            </a:r>
            <a:endParaRPr lang="en-US" dirty="0" smtClean="0">
              <a:latin typeface="Cambria" panose="02040503050406030204" pitchFamily="18" charset="0"/>
            </a:endParaRPr>
          </a:p>
          <a:p>
            <a:r>
              <a:rPr lang="sr-Latn-ME" dirty="0" smtClean="0">
                <a:latin typeface="Cambria" panose="02040503050406030204" pitchFamily="18" charset="0"/>
              </a:rPr>
              <a:t>We press criminal charges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We get lots of threats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The loudest opponent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671" y="3009050"/>
            <a:ext cx="5355093" cy="3573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" y="3013364"/>
            <a:ext cx="2926114" cy="356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2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sr-Latn-ME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Magic ingredients</a:t>
            </a:r>
            <a:r>
              <a:rPr lang="sr-Latn-ME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for a sucesfull 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" panose="02040503050406030204" pitchFamily="18" charset="0"/>
              </a:rPr>
              <a:t>Know your facts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Make allies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Identify stepping stones</a:t>
            </a:r>
            <a:r>
              <a:rPr lang="sr-Latn-ME" dirty="0" smtClean="0">
                <a:latin typeface="Cambria" panose="02040503050406030204" pitchFamily="18" charset="0"/>
              </a:rPr>
              <a:t> </a:t>
            </a:r>
          </a:p>
          <a:p>
            <a:r>
              <a:rPr lang="sr-Latn-ME" dirty="0" smtClean="0">
                <a:latin typeface="Cambria" panose="02040503050406030204" pitchFamily="18" charset="0"/>
              </a:rPr>
              <a:t>When losing a battle cry, get depressed but dust your self up and try again </a:t>
            </a:r>
          </a:p>
          <a:p>
            <a:r>
              <a:rPr lang="en-US" dirty="0" smtClean="0">
                <a:latin typeface="Cambria" panose="02040503050406030204" pitchFamily="18" charset="0"/>
              </a:rPr>
              <a:t>Reinvent your strategy constantly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3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TF10001027</Template>
  <TotalTime>458</TotalTime>
  <Words>420</Words>
  <Application>Microsoft Office PowerPoint</Application>
  <PresentationFormat>Personnalisé</PresentationFormat>
  <Paragraphs>81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Feathered</vt:lpstr>
      <vt:lpstr> Bird airport  Gate Ulcinj Salina  </vt:lpstr>
      <vt:lpstr> Let's make a long story short</vt:lpstr>
      <vt:lpstr> So why is Salina in trouble?</vt:lpstr>
      <vt:lpstr> Privatization</vt:lpstr>
      <vt:lpstr> Ownership</vt:lpstr>
      <vt:lpstr> Hydrology</vt:lpstr>
      <vt:lpstr> Management</vt:lpstr>
      <vt:lpstr> Hunters</vt:lpstr>
      <vt:lpstr> Magic ingredients for a sucesfull </vt:lpstr>
      <vt:lpstr> Know your facts!</vt:lpstr>
      <vt:lpstr> Make allies</vt:lpstr>
      <vt:lpstr> Identify stepping stones</vt:lpstr>
      <vt:lpstr> Lose your battles with dignity</vt:lpstr>
      <vt:lpstr> Reinvent your strategy</vt:lpstr>
      <vt:lpstr>Giving up is not an option 20 years fighting for safe flyway</vt:lpstr>
      <vt:lpstr> 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CP</dc:creator>
  <cp:lastModifiedBy>CP</cp:lastModifiedBy>
  <cp:revision>26</cp:revision>
  <dcterms:created xsi:type="dcterms:W3CDTF">2015-09-18T21:25:58Z</dcterms:created>
  <dcterms:modified xsi:type="dcterms:W3CDTF">2019-06-04T13:39:40Z</dcterms:modified>
</cp:coreProperties>
</file>